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 id="2147483675" r:id="rId3"/>
  </p:sldMasterIdLst>
  <p:notesMasterIdLst>
    <p:notesMasterId r:id="rId7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7" d="100"/>
          <a:sy n="87" d="100"/>
        </p:scale>
        <p:origin x="-47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70" Type="http://schemas.openxmlformats.org/officeDocument/2006/relationships/notesMaster" Target="notesMasters/notes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62910616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342088" y="751198"/>
            <a:ext cx="4919438" cy="3709141"/>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108" name="Shape 108"/>
          <p:cNvSpPr txBox="1">
            <a:spLocks noGrp="1"/>
          </p:cNvSpPr>
          <p:nvPr>
            <p:ph type="body" idx="1"/>
          </p:nvPr>
        </p:nvSpPr>
        <p:spPr>
          <a:xfrm>
            <a:off x="761138" y="4699287"/>
            <a:ext cx="6082893" cy="4452532"/>
          </a:xfrm>
          <a:prstGeom prst="rect">
            <a:avLst/>
          </a:prstGeom>
          <a:noFill/>
          <a:ln>
            <a:noFill/>
          </a:ln>
        </p:spPr>
        <p:txBody>
          <a:bodyPr lIns="0" tIns="0" rIns="0" bIns="0" anchor="ctr"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188" name="Shape 188"/>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189" name="Shape 189"/>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195" name="Shape 195"/>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196" name="Shape 196"/>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04" name="Shape 204"/>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205" name="Shape 205"/>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13" name="Shape 213"/>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214" name="Shape 214"/>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20" name="Shape 220"/>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221" name="Shape 221"/>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42" name="Shape 242"/>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243" name="Shape 243"/>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50" name="Shape 250"/>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251" name="Shape 251"/>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56" name="Shape 256"/>
          <p:cNvSpPr>
            <a:spLocks noGrp="1" noRot="1" noChangeAspect="1"/>
          </p:cNvSpPr>
          <p:nvPr>
            <p:ph type="sldImg" idx="2"/>
          </p:nvPr>
        </p:nvSpPr>
        <p:spPr>
          <a:xfrm>
            <a:off x="1143260" y="674673"/>
            <a:ext cx="45732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257" name="Shape 257"/>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74" name="Shape 274"/>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275" name="Shape 275"/>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p:nvPr/>
        </p:nvSpPr>
        <p:spPr>
          <a:xfrm>
            <a:off x="4304314" y="9400137"/>
            <a:ext cx="3299301" cy="493511"/>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81" name="Shape 281"/>
          <p:cNvSpPr>
            <a:spLocks noGrp="1" noRot="1" noChangeAspect="1"/>
          </p:cNvSpPr>
          <p:nvPr>
            <p:ph type="sldImg" idx="2"/>
          </p:nvPr>
        </p:nvSpPr>
        <p:spPr>
          <a:xfrm>
            <a:off x="1143260" y="674673"/>
            <a:ext cx="4573043" cy="3448331"/>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282" name="Shape 282"/>
          <p:cNvSpPr txBox="1">
            <a:spLocks noGrp="1"/>
          </p:cNvSpPr>
          <p:nvPr>
            <p:ph type="body" idx="1"/>
          </p:nvPr>
        </p:nvSpPr>
        <p:spPr>
          <a:xfrm>
            <a:off x="894725" y="4347895"/>
            <a:ext cx="5070113" cy="4126128"/>
          </a:xfrm>
          <a:prstGeom prst="rect">
            <a:avLst/>
          </a:prstGeom>
          <a:noFill/>
          <a:ln>
            <a:noFill/>
          </a:ln>
        </p:spPr>
        <p:txBody>
          <a:bodyPr lIns="0" tIns="0" rIns="0" bIns="0" anchor="ctr"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p:nvPr/>
        </p:nvSpPr>
        <p:spPr>
          <a:xfrm>
            <a:off x="4304314" y="9400137"/>
            <a:ext cx="3299301" cy="493511"/>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114" name="Shape 114"/>
          <p:cNvSpPr>
            <a:spLocks noGrp="1" noRot="1" noChangeAspect="1"/>
          </p:cNvSpPr>
          <p:nvPr>
            <p:ph type="sldImg" idx="2"/>
          </p:nvPr>
        </p:nvSpPr>
        <p:spPr>
          <a:xfrm>
            <a:off x="1143260" y="674673"/>
            <a:ext cx="4573043" cy="3448331"/>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115" name="Shape 115"/>
          <p:cNvSpPr txBox="1">
            <a:spLocks noGrp="1"/>
          </p:cNvSpPr>
          <p:nvPr>
            <p:ph type="body" idx="1"/>
          </p:nvPr>
        </p:nvSpPr>
        <p:spPr>
          <a:xfrm>
            <a:off x="894725" y="4347895"/>
            <a:ext cx="5070113" cy="4126128"/>
          </a:xfrm>
          <a:prstGeom prst="rect">
            <a:avLst/>
          </a:prstGeom>
          <a:noFill/>
          <a:ln>
            <a:noFill/>
          </a:ln>
        </p:spPr>
        <p:txBody>
          <a:bodyPr lIns="0" tIns="0" rIns="0" bIns="0" anchor="ctr"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p:nvPr/>
        </p:nvSpPr>
        <p:spPr>
          <a:xfrm>
            <a:off x="4304314" y="9400137"/>
            <a:ext cx="3299301" cy="493511"/>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92" name="Shape 292"/>
          <p:cNvSpPr>
            <a:spLocks noGrp="1" noRot="1" noChangeAspect="1"/>
          </p:cNvSpPr>
          <p:nvPr>
            <p:ph type="sldImg" idx="2"/>
          </p:nvPr>
        </p:nvSpPr>
        <p:spPr>
          <a:xfrm>
            <a:off x="1143260" y="674673"/>
            <a:ext cx="4573043" cy="3448331"/>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293" name="Shape 293"/>
          <p:cNvSpPr txBox="1">
            <a:spLocks noGrp="1"/>
          </p:cNvSpPr>
          <p:nvPr>
            <p:ph type="body" idx="1"/>
          </p:nvPr>
        </p:nvSpPr>
        <p:spPr>
          <a:xfrm>
            <a:off x="894725" y="4347895"/>
            <a:ext cx="5070113" cy="4126128"/>
          </a:xfrm>
          <a:prstGeom prst="rect">
            <a:avLst/>
          </a:prstGeom>
          <a:noFill/>
          <a:ln>
            <a:noFill/>
          </a:ln>
        </p:spPr>
        <p:txBody>
          <a:bodyPr lIns="0" tIns="0" rIns="0" bIns="0" anchor="ctr"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685795" y="4343395"/>
            <a:ext cx="5486360" cy="4114740"/>
          </a:xfrm>
          <a:prstGeom prst="rect">
            <a:avLst/>
          </a:prstGeom>
          <a:noFill/>
          <a:ln>
            <a:noFill/>
          </a:ln>
        </p:spPr>
        <p:txBody>
          <a:bodyPr lIns="89625" tIns="89625" rIns="89625" bIns="89625" anchor="ctr" anchorCtr="0">
            <a:noAutofit/>
          </a:bodyPr>
          <a:lstStyle/>
          <a:p>
            <a:pPr lvl="0" rtl="0">
              <a:spcBef>
                <a:spcPts val="0"/>
              </a:spcBef>
              <a:buNone/>
            </a:pPr>
            <a:endParaRPr sz="1400"/>
          </a:p>
        </p:txBody>
      </p:sp>
      <p:sp>
        <p:nvSpPr>
          <p:cNvPr id="303" name="Shape 303"/>
          <p:cNvSpPr>
            <a:spLocks noGrp="1" noRot="1" noChangeAspect="1"/>
          </p:cNvSpPr>
          <p:nvPr>
            <p:ph type="sldImg" idx="2"/>
          </p:nvPr>
        </p:nvSpPr>
        <p:spPr>
          <a:xfrm>
            <a:off x="1143212" y="685790"/>
            <a:ext cx="4572260" cy="3428852"/>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685795" y="4343395"/>
            <a:ext cx="5486400" cy="4114799"/>
          </a:xfrm>
          <a:prstGeom prst="rect">
            <a:avLst/>
          </a:prstGeom>
          <a:noFill/>
          <a:ln>
            <a:noFill/>
          </a:ln>
        </p:spPr>
        <p:txBody>
          <a:bodyPr lIns="89625" tIns="89625" rIns="89625" bIns="89625" anchor="ctr" anchorCtr="0">
            <a:noAutofit/>
          </a:bodyPr>
          <a:lstStyle/>
          <a:p>
            <a:pPr lvl="0" rtl="0">
              <a:spcBef>
                <a:spcPts val="0"/>
              </a:spcBef>
              <a:buNone/>
            </a:pPr>
            <a:endParaRPr sz="1400"/>
          </a:p>
        </p:txBody>
      </p:sp>
      <p:sp>
        <p:nvSpPr>
          <p:cNvPr id="313" name="Shape 313"/>
          <p:cNvSpPr>
            <a:spLocks noGrp="1" noRot="1" noChangeAspect="1"/>
          </p:cNvSpPr>
          <p:nvPr>
            <p:ph type="sldImg" idx="2"/>
          </p:nvPr>
        </p:nvSpPr>
        <p:spPr>
          <a:xfrm>
            <a:off x="1143212" y="68579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txBox="1">
            <a:spLocks noGrp="1"/>
          </p:cNvSpPr>
          <p:nvPr>
            <p:ph type="body" idx="1"/>
          </p:nvPr>
        </p:nvSpPr>
        <p:spPr>
          <a:xfrm>
            <a:off x="685795" y="4343395"/>
            <a:ext cx="5486360" cy="4114740"/>
          </a:xfrm>
          <a:prstGeom prst="rect">
            <a:avLst/>
          </a:prstGeom>
          <a:noFill/>
          <a:ln>
            <a:noFill/>
          </a:ln>
        </p:spPr>
        <p:txBody>
          <a:bodyPr lIns="89625" tIns="89625" rIns="89625" bIns="89625" anchor="ctr" anchorCtr="0">
            <a:noAutofit/>
          </a:bodyPr>
          <a:lstStyle/>
          <a:p>
            <a:pPr lvl="0" rtl="0">
              <a:spcBef>
                <a:spcPts val="0"/>
              </a:spcBef>
              <a:buNone/>
            </a:pPr>
            <a:endParaRPr sz="1400"/>
          </a:p>
        </p:txBody>
      </p:sp>
      <p:sp>
        <p:nvSpPr>
          <p:cNvPr id="327" name="Shape 327"/>
          <p:cNvSpPr>
            <a:spLocks noGrp="1" noRot="1" noChangeAspect="1"/>
          </p:cNvSpPr>
          <p:nvPr>
            <p:ph type="sldImg" idx="2"/>
          </p:nvPr>
        </p:nvSpPr>
        <p:spPr>
          <a:xfrm>
            <a:off x="1143212" y="685790"/>
            <a:ext cx="4572260" cy="3428852"/>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p:nvPr/>
        </p:nvSpPr>
        <p:spPr>
          <a:xfrm>
            <a:off x="4304314" y="9400137"/>
            <a:ext cx="3299301" cy="493511"/>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341" name="Shape 341"/>
          <p:cNvSpPr>
            <a:spLocks noGrp="1" noRot="1" noChangeAspect="1"/>
          </p:cNvSpPr>
          <p:nvPr>
            <p:ph type="sldImg" idx="2"/>
          </p:nvPr>
        </p:nvSpPr>
        <p:spPr>
          <a:xfrm>
            <a:off x="1143260" y="674673"/>
            <a:ext cx="4573043" cy="3448331"/>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342" name="Shape 342"/>
          <p:cNvSpPr txBox="1">
            <a:spLocks noGrp="1"/>
          </p:cNvSpPr>
          <p:nvPr>
            <p:ph type="body" idx="1"/>
          </p:nvPr>
        </p:nvSpPr>
        <p:spPr>
          <a:xfrm>
            <a:off x="894725" y="4347895"/>
            <a:ext cx="5070113" cy="4126128"/>
          </a:xfrm>
          <a:prstGeom prst="rect">
            <a:avLst/>
          </a:prstGeom>
          <a:noFill/>
          <a:ln>
            <a:noFill/>
          </a:ln>
        </p:spPr>
        <p:txBody>
          <a:bodyPr lIns="0" tIns="0" rIns="0" bIns="0" anchor="ctr"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p:nvPr/>
        </p:nvSpPr>
        <p:spPr>
          <a:xfrm>
            <a:off x="4304314" y="9400137"/>
            <a:ext cx="3299301" cy="493511"/>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354" name="Shape 354"/>
          <p:cNvSpPr>
            <a:spLocks noGrp="1" noRot="1" noChangeAspect="1"/>
          </p:cNvSpPr>
          <p:nvPr>
            <p:ph type="sldImg" idx="2"/>
          </p:nvPr>
        </p:nvSpPr>
        <p:spPr>
          <a:xfrm>
            <a:off x="1143260" y="674673"/>
            <a:ext cx="4573043" cy="3448331"/>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355" name="Shape 355"/>
          <p:cNvSpPr txBox="1">
            <a:spLocks noGrp="1"/>
          </p:cNvSpPr>
          <p:nvPr>
            <p:ph type="body" idx="1"/>
          </p:nvPr>
        </p:nvSpPr>
        <p:spPr>
          <a:xfrm>
            <a:off x="894725" y="4347895"/>
            <a:ext cx="5070113" cy="4126128"/>
          </a:xfrm>
          <a:prstGeom prst="rect">
            <a:avLst/>
          </a:prstGeom>
          <a:noFill/>
          <a:ln>
            <a:noFill/>
          </a:ln>
        </p:spPr>
        <p:txBody>
          <a:bodyPr lIns="0" tIns="0" rIns="0" bIns="0" anchor="ctr"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p:nvPr/>
        </p:nvSpPr>
        <p:spPr>
          <a:xfrm>
            <a:off x="4304314" y="9400137"/>
            <a:ext cx="3299448" cy="493461"/>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376" name="Shape 376"/>
          <p:cNvSpPr>
            <a:spLocks noGrp="1" noRot="1" noChangeAspect="1"/>
          </p:cNvSpPr>
          <p:nvPr>
            <p:ph type="sldImg" idx="2"/>
          </p:nvPr>
        </p:nvSpPr>
        <p:spPr>
          <a:xfrm>
            <a:off x="1143260" y="674673"/>
            <a:ext cx="4573141" cy="3448331"/>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377" name="Shape 377"/>
          <p:cNvSpPr txBox="1">
            <a:spLocks noGrp="1"/>
          </p:cNvSpPr>
          <p:nvPr>
            <p:ph type="body" idx="1"/>
          </p:nvPr>
        </p:nvSpPr>
        <p:spPr>
          <a:xfrm>
            <a:off x="894725" y="4347895"/>
            <a:ext cx="5070113" cy="4126251"/>
          </a:xfrm>
          <a:prstGeom prst="rect">
            <a:avLst/>
          </a:prstGeom>
          <a:noFill/>
          <a:ln>
            <a:noFill/>
          </a:ln>
        </p:spPr>
        <p:txBody>
          <a:bodyPr lIns="0" tIns="0" rIns="0" bIns="0" anchor="ctr"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p:nvPr/>
        </p:nvSpPr>
        <p:spPr>
          <a:xfrm>
            <a:off x="4304314" y="9400137"/>
            <a:ext cx="3299301" cy="493511"/>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17" name="Shape 417"/>
          <p:cNvSpPr>
            <a:spLocks noGrp="1" noRot="1" noChangeAspect="1"/>
          </p:cNvSpPr>
          <p:nvPr>
            <p:ph type="sldImg" idx="2"/>
          </p:nvPr>
        </p:nvSpPr>
        <p:spPr>
          <a:xfrm>
            <a:off x="1230248" y="707469"/>
            <a:ext cx="4697311" cy="354203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18" name="Shape 418"/>
          <p:cNvSpPr txBox="1">
            <a:spLocks noGrp="1"/>
          </p:cNvSpPr>
          <p:nvPr>
            <p:ph type="body" idx="1"/>
          </p:nvPr>
        </p:nvSpPr>
        <p:spPr>
          <a:xfrm>
            <a:off x="284261" y="4432230"/>
            <a:ext cx="6589283" cy="4343210"/>
          </a:xfrm>
          <a:prstGeom prst="rect">
            <a:avLst/>
          </a:prstGeom>
          <a:noFill/>
          <a:ln>
            <a:noFill/>
          </a:ln>
        </p:spPr>
        <p:txBody>
          <a:bodyPr lIns="0" tIns="0" rIns="0" bIns="0" anchor="ctr"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p:nvPr/>
        </p:nvSpPr>
        <p:spPr>
          <a:xfrm>
            <a:off x="4304314" y="9400137"/>
            <a:ext cx="3299301" cy="493511"/>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28" name="Shape 428"/>
          <p:cNvSpPr>
            <a:spLocks noGrp="1" noRot="1" noChangeAspect="1"/>
          </p:cNvSpPr>
          <p:nvPr>
            <p:ph type="sldImg" idx="2"/>
          </p:nvPr>
        </p:nvSpPr>
        <p:spPr>
          <a:xfrm>
            <a:off x="1143260" y="674673"/>
            <a:ext cx="4573043" cy="3448331"/>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29" name="Shape 429"/>
          <p:cNvSpPr txBox="1">
            <a:spLocks noGrp="1"/>
          </p:cNvSpPr>
          <p:nvPr>
            <p:ph type="body" idx="1"/>
          </p:nvPr>
        </p:nvSpPr>
        <p:spPr>
          <a:xfrm>
            <a:off x="894725" y="4347895"/>
            <a:ext cx="5070113" cy="4126128"/>
          </a:xfrm>
          <a:prstGeom prst="rect">
            <a:avLst/>
          </a:prstGeom>
          <a:noFill/>
          <a:ln>
            <a:noFill/>
          </a:ln>
        </p:spPr>
        <p:txBody>
          <a:bodyPr lIns="0" tIns="0" rIns="0" bIns="0" anchor="ctr"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44" name="Shape 444"/>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45" name="Shape 445"/>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120" name="Shape 120"/>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121" name="Shape 121"/>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p:nvPr/>
        </p:nvSpPr>
        <p:spPr>
          <a:xfrm>
            <a:off x="4304314" y="9400137"/>
            <a:ext cx="3299301" cy="493511"/>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53" name="Shape 453"/>
          <p:cNvSpPr>
            <a:spLocks noGrp="1" noRot="1" noChangeAspect="1"/>
          </p:cNvSpPr>
          <p:nvPr>
            <p:ph type="sldImg" idx="2"/>
          </p:nvPr>
        </p:nvSpPr>
        <p:spPr>
          <a:xfrm>
            <a:off x="1230248" y="707469"/>
            <a:ext cx="4697311" cy="354203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54" name="Shape 454"/>
          <p:cNvSpPr txBox="1">
            <a:spLocks noGrp="1"/>
          </p:cNvSpPr>
          <p:nvPr>
            <p:ph type="body" idx="1"/>
          </p:nvPr>
        </p:nvSpPr>
        <p:spPr>
          <a:xfrm>
            <a:off x="284261" y="4432230"/>
            <a:ext cx="6589283" cy="4343210"/>
          </a:xfrm>
          <a:prstGeom prst="rect">
            <a:avLst/>
          </a:prstGeom>
          <a:noFill/>
          <a:ln>
            <a:noFill/>
          </a:ln>
        </p:spPr>
        <p:txBody>
          <a:bodyPr lIns="0" tIns="0" rIns="0" bIns="0" anchor="ctr" anchorCtr="0">
            <a:noAutofit/>
          </a:bodyPr>
          <a:lstStyle/>
          <a:p>
            <a:pPr lv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p:nvPr/>
        </p:nvSpPr>
        <p:spPr>
          <a:xfrm>
            <a:off x="4304314" y="9400137"/>
            <a:ext cx="3299301" cy="493511"/>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64" name="Shape 464"/>
          <p:cNvSpPr/>
          <p:nvPr/>
        </p:nvSpPr>
        <p:spPr>
          <a:xfrm>
            <a:off x="0" y="-259249"/>
            <a:ext cx="1552" cy="26081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65" name="Shape 465"/>
          <p:cNvSpPr>
            <a:spLocks noGrp="1" noRot="1" noChangeAspect="1"/>
          </p:cNvSpPr>
          <p:nvPr>
            <p:ph type="sldImg" idx="2"/>
          </p:nvPr>
        </p:nvSpPr>
        <p:spPr>
          <a:xfrm>
            <a:off x="1231801" y="707469"/>
            <a:ext cx="4697311" cy="354203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66" name="Shape 466"/>
          <p:cNvSpPr txBox="1">
            <a:spLocks noGrp="1"/>
          </p:cNvSpPr>
          <p:nvPr>
            <p:ph type="body" idx="1"/>
          </p:nvPr>
        </p:nvSpPr>
        <p:spPr>
          <a:xfrm>
            <a:off x="284261" y="4432230"/>
            <a:ext cx="6589283" cy="4382254"/>
          </a:xfrm>
          <a:prstGeom prst="rect">
            <a:avLst/>
          </a:prstGeom>
          <a:noFill/>
          <a:ln>
            <a:noFill/>
          </a:ln>
        </p:spPr>
        <p:txBody>
          <a:bodyPr lIns="94575" tIns="47650" rIns="94575" bIns="47650" anchor="t" anchorCtr="0">
            <a:noAutofit/>
          </a:bodyPr>
          <a:lstStyle/>
          <a:p>
            <a:pPr marL="0" marR="0" lvl="0" indent="0" algn="l" rtl="0">
              <a:lnSpc>
                <a:spcPct val="93000"/>
              </a:lnSpc>
              <a:spcBef>
                <a:spcPts val="0"/>
              </a:spcBef>
              <a:spcAft>
                <a:spcPts val="0"/>
              </a:spcAft>
              <a:buSzPct val="25000"/>
              <a:buFont typeface="Calibri"/>
              <a:buNone/>
            </a:pPr>
            <a:r>
              <a:rPr lang="en" sz="1000" b="1" i="0" u="none" strike="noStrike" cap="none">
                <a:latin typeface="Calibri"/>
                <a:ea typeface="Calibri"/>
                <a:cs typeface="Calibri"/>
                <a:sym typeface="Calibri"/>
              </a:rPr>
              <a:t>Author Notes:</a:t>
            </a:r>
            <a:br>
              <a:rPr lang="en" sz="1000" b="1" i="0" u="none" strike="noStrike" cap="none">
                <a:latin typeface="Calibri"/>
                <a:ea typeface="Calibri"/>
                <a:cs typeface="Calibri"/>
                <a:sym typeface="Calibri"/>
              </a:rPr>
            </a:br>
            <a:endParaRPr lang="en" sz="1000" b="1" i="0" u="none" strike="noStrike" cap="none">
              <a:latin typeface="Calibri"/>
              <a:ea typeface="Calibri"/>
              <a:cs typeface="Calibri"/>
              <a:sym typeface="Calibri"/>
            </a:endParaRPr>
          </a:p>
          <a:p>
            <a:pPr marL="0" marR="0" lvl="0" indent="0" algn="l" rtl="0">
              <a:lnSpc>
                <a:spcPct val="93000"/>
              </a:lnSpc>
              <a:spcBef>
                <a:spcPts val="300"/>
              </a:spcBef>
              <a:spcAft>
                <a:spcPts val="0"/>
              </a:spcAft>
              <a:buClr>
                <a:srgbClr val="BBE0E3"/>
              </a:buClr>
              <a:buSzPct val="100000"/>
              <a:buFont typeface="Noto Symbol"/>
              <a:buChar char="▪"/>
            </a:pPr>
            <a:r>
              <a:rPr lang="en" sz="1000" b="0" i="0" u="none" strike="noStrike" cap="none">
                <a:latin typeface="Calibri"/>
                <a:ea typeface="Calibri"/>
                <a:cs typeface="Calibri"/>
                <a:sym typeface="Calibri"/>
              </a:rPr>
              <a:t>Mandatory standard closing slide for IBM session track presenters.  Not needed for non-IBM presenters.</a:t>
            </a:r>
          </a:p>
          <a:p>
            <a:pPr marL="0" marR="0" lvl="0" indent="0" algn="l" rtl="0">
              <a:lnSpc>
                <a:spcPct val="93000"/>
              </a:lnSpc>
              <a:spcBef>
                <a:spcPts val="300"/>
              </a:spcBef>
              <a:spcAft>
                <a:spcPts val="0"/>
              </a:spcAft>
              <a:buFont typeface="Arial"/>
              <a:buNone/>
            </a:pPr>
            <a:endParaRPr sz="1000" b="0" i="0" u="none" strike="noStrike" cap="none">
              <a:latin typeface="Calibri"/>
              <a:ea typeface="Calibri"/>
              <a:cs typeface="Calibri"/>
              <a:sym typeface="Calibri"/>
            </a:endParaRPr>
          </a:p>
          <a:p>
            <a:pPr marL="0" marR="0" lvl="0" indent="0" algn="l" rtl="0">
              <a:lnSpc>
                <a:spcPct val="92000"/>
              </a:lnSpc>
              <a:spcBef>
                <a:spcPts val="200"/>
              </a:spcBef>
              <a:spcAft>
                <a:spcPts val="0"/>
              </a:spcAft>
              <a:buSzPct val="25000"/>
              <a:buFont typeface="Calibri"/>
              <a:buNone/>
            </a:pPr>
            <a:r>
              <a:rPr lang="en" sz="800" b="1" i="0" u="none" strike="noStrike" cap="none">
                <a:latin typeface="Calibri"/>
                <a:ea typeface="Calibri"/>
                <a:cs typeface="Calibri"/>
                <a:sym typeface="Calibri"/>
              </a:rPr>
              <a:t>Additional URLs:</a:t>
            </a:r>
          </a:p>
          <a:p>
            <a:pPr marL="0" marR="0" lvl="0" indent="0" algn="l" rtl="0">
              <a:lnSpc>
                <a:spcPct val="93000"/>
              </a:lnSpc>
              <a:spcBef>
                <a:spcPts val="300"/>
              </a:spcBef>
              <a:spcAft>
                <a:spcPts val="0"/>
              </a:spcAft>
              <a:buClr>
                <a:srgbClr val="BBE0E3"/>
              </a:buClr>
              <a:buSzPct val="100000"/>
              <a:buFont typeface="Noto Symbol"/>
              <a:buChar char="▪"/>
            </a:pPr>
            <a:r>
              <a:rPr lang="en" sz="1000" b="0" i="0" u="none" strike="noStrike" cap="none">
                <a:latin typeface="Calibri"/>
                <a:ea typeface="Calibri"/>
                <a:cs typeface="Calibri"/>
                <a:sym typeface="Calibri"/>
              </a:rPr>
              <a:t>IBM Rational software: www.ibm.com/software/rational</a:t>
            </a:r>
          </a:p>
          <a:p>
            <a:pPr marL="0" marR="0" lvl="0" indent="0" algn="l" rtl="0">
              <a:lnSpc>
                <a:spcPct val="93000"/>
              </a:lnSpc>
              <a:spcBef>
                <a:spcPts val="300"/>
              </a:spcBef>
              <a:spcAft>
                <a:spcPts val="0"/>
              </a:spcAft>
              <a:buClr>
                <a:srgbClr val="BBE0E3"/>
              </a:buClr>
              <a:buSzPct val="100000"/>
              <a:buFont typeface="Noto Symbol"/>
              <a:buChar char="▪"/>
            </a:pPr>
            <a:r>
              <a:rPr lang="en" sz="1000" b="0" i="0" u="none" strike="noStrike" cap="none">
                <a:latin typeface="Calibri"/>
                <a:ea typeface="Calibri"/>
                <a:cs typeface="Calibri"/>
                <a:sym typeface="Calibri"/>
              </a:rPr>
              <a:t>Rational launch announcements: www.ibm.com/software/rational/announce/</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Rational Software Delivery Platform: </a:t>
            </a:r>
            <a:r>
              <a:rPr lang="en" sz="1000" b="0" i="0" u="none" strike="noStrike" cap="none">
                <a:latin typeface="Calibri"/>
                <a:ea typeface="Calibri"/>
                <a:cs typeface="Calibri"/>
                <a:sym typeface="Calibri"/>
              </a:rPr>
              <a:t>www.ibm.com/software/info/developer</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Accelerate change and delivery: </a:t>
            </a:r>
            <a:r>
              <a:rPr lang="en" sz="1000" b="0" i="0" u="none" strike="noStrike" cap="none">
                <a:latin typeface="Calibri"/>
                <a:ea typeface="Calibri"/>
                <a:cs typeface="Calibri"/>
                <a:sym typeface="Calibri"/>
              </a:rPr>
              <a:t>www.ibm.com/software/rational/offerings/scm.html</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Deliver enduring quality: </a:t>
            </a:r>
            <a:r>
              <a:rPr lang="en" sz="1000" b="0" i="0" u="none" strike="noStrike" cap="none">
                <a:latin typeface="Calibri"/>
                <a:ea typeface="Calibri"/>
                <a:cs typeface="Calibri"/>
                <a:sym typeface="Calibri"/>
              </a:rPr>
              <a:t>www.ibm.com/software/rational/offerings/testing.html</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Enable enterprise modernization: </a:t>
            </a:r>
            <a:r>
              <a:rPr lang="en" sz="1000" b="0" i="0" u="none" strike="noStrike" cap="none">
                <a:latin typeface="Calibri"/>
                <a:ea typeface="Calibri"/>
                <a:cs typeface="Calibri"/>
                <a:sym typeface="Calibri"/>
              </a:rPr>
              <a:t>www.ibm.com/software/info/developer/solutions/em/index.jsp</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Ensure Web site security and compliance: </a:t>
            </a:r>
            <a:r>
              <a:rPr lang="en" sz="1000" b="0" i="0" u="none" strike="noStrike" cap="none">
                <a:latin typeface="Calibri"/>
                <a:ea typeface="Calibri"/>
                <a:cs typeface="Calibri"/>
                <a:sym typeface="Calibri"/>
              </a:rPr>
              <a:t>www.ibm.com/software/rational/offerings/websecurity/</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Improve project success: </a:t>
            </a:r>
            <a:r>
              <a:rPr lang="en" sz="1000" b="0" i="0" u="none" strike="noStrike" cap="none">
                <a:latin typeface="Calibri"/>
                <a:ea typeface="Calibri"/>
                <a:cs typeface="Calibri"/>
                <a:sym typeface="Calibri"/>
              </a:rPr>
              <a:t>www.ibm.com/software/rational/offerings/lifecycle.html</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Manage architecture: </a:t>
            </a:r>
            <a:r>
              <a:rPr lang="en" sz="1000" b="0" i="0" u="none" strike="noStrike" cap="none">
                <a:latin typeface="Calibri"/>
                <a:ea typeface="Calibri"/>
                <a:cs typeface="Calibri"/>
                <a:sym typeface="Calibri"/>
              </a:rPr>
              <a:t>www.ibm.com/software/rational/offerings/design.html</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Manage evolving requirements: </a:t>
            </a:r>
            <a:r>
              <a:rPr lang="en" sz="1000" b="0" i="0" u="none" strike="noStrike" cap="none">
                <a:latin typeface="Calibri"/>
                <a:ea typeface="Calibri"/>
                <a:cs typeface="Calibri"/>
                <a:sym typeface="Calibri"/>
              </a:rPr>
              <a:t>www.ibm.com/software/rational/offerings/irm/</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Small and midsized business: </a:t>
            </a:r>
            <a:r>
              <a:rPr lang="en" sz="1000" b="0" i="0" u="none" strike="noStrike" cap="none">
                <a:latin typeface="Calibri"/>
                <a:ea typeface="Calibri"/>
                <a:cs typeface="Calibri"/>
                <a:sym typeface="Calibri"/>
              </a:rPr>
              <a:t>www.ibm.com/software/rational/smb/</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Targeted solutions: </a:t>
            </a:r>
            <a:r>
              <a:rPr lang="en" sz="1000" b="0" i="0" u="none" strike="noStrike" cap="none">
                <a:latin typeface="Calibri"/>
                <a:ea typeface="Calibri"/>
                <a:cs typeface="Calibri"/>
                <a:sym typeface="Calibri"/>
              </a:rPr>
              <a:t>www.ibm.com/software/info/developer/solutions/index.jsp</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Rational trial downloads: </a:t>
            </a:r>
            <a:r>
              <a:rPr lang="en" sz="1000" b="0" i="0" u="none" strike="noStrike" cap="none">
                <a:latin typeface="Calibri"/>
                <a:ea typeface="Calibri"/>
                <a:cs typeface="Calibri"/>
                <a:sym typeface="Calibri"/>
              </a:rPr>
              <a:t>www.ibm.com/developerworks/rational/downloads</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Leading Innovation Web site: </a:t>
            </a:r>
            <a:r>
              <a:rPr lang="en" sz="1000" b="0" i="0" u="none" strike="noStrike" cap="none">
                <a:latin typeface="Calibri"/>
                <a:ea typeface="Calibri"/>
                <a:cs typeface="Calibri"/>
                <a:sym typeface="Calibri"/>
              </a:rPr>
              <a:t>www.ibm.com/software/rational/leadership</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developerWorks Rational: </a:t>
            </a:r>
            <a:r>
              <a:rPr lang="en" sz="1000" b="0" i="0" u="none" strike="noStrike" cap="none">
                <a:latin typeface="Calibri"/>
                <a:ea typeface="Calibri"/>
                <a:cs typeface="Calibri"/>
                <a:sym typeface="Calibri"/>
              </a:rPr>
              <a:t>www.ibm.com/developerworks/rational</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IBM Rational TV: </a:t>
            </a:r>
            <a:r>
              <a:rPr lang="en" sz="1000" b="0" i="0" u="none" strike="noStrike" cap="none">
                <a:latin typeface="Calibri"/>
                <a:ea typeface="Calibri"/>
                <a:cs typeface="Calibri"/>
                <a:sym typeface="Calibri"/>
              </a:rPr>
              <a:t>www.ibm.com/software/info/television/index.jsp?cat=rational&amp;media=video&amp;item=en_us/rational/xml/M259765N40519Z80.xml</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IBM Rational Business Partners: </a:t>
            </a:r>
            <a:r>
              <a:rPr lang="en" sz="1000" b="0" i="0" u="none" strike="noStrike" cap="none">
                <a:latin typeface="Calibri"/>
                <a:ea typeface="Calibri"/>
                <a:cs typeface="Calibri"/>
                <a:sym typeface="Calibri"/>
              </a:rPr>
              <a:t>www.ibm.com/partnerworld/pwhome.nsf/weblook/index.html</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IBM Rational Case Studies: </a:t>
            </a:r>
            <a:r>
              <a:rPr lang="en" sz="1000" b="0" i="0" u="none" strike="noStrike" cap="none">
                <a:latin typeface="Calibri"/>
                <a:ea typeface="Calibri"/>
                <a:cs typeface="Calibri"/>
                <a:sym typeface="Calibri"/>
              </a:rPr>
              <a:t>www.ibm.com/software/success/cssdb.nsf/topstoriesFM?OpenForm&amp;Site=rational</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72" name="Shape 472"/>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73" name="Shape 473"/>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Shape 478"/>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79" name="Shape 479"/>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80" name="Shape 480"/>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Shape 487"/>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88" name="Shape 488"/>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89" name="Shape 489"/>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97" name="Shape 497"/>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98" name="Shape 498"/>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12" name="Shape 512"/>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13" name="Shape 513"/>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24" name="Shape 524"/>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25" name="Shape 525"/>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34" name="Shape 534"/>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35" name="Shape 535"/>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40" name="Shape 540"/>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41" name="Shape 541"/>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128" name="Shape 128"/>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129" name="Shape 129"/>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48" name="Shape 548"/>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49" name="Shape 549"/>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Shape 556"/>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57" name="Shape 557"/>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58" name="Shape 558"/>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68" name="Shape 568"/>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69" name="Shape 569"/>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75" name="Shape 575"/>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76" name="Shape 576"/>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87" name="Shape 587"/>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88" name="Shape 588"/>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97" name="Shape 597"/>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98" name="Shape 598"/>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Shape 604"/>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605" name="Shape 605"/>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06" name="Shape 606"/>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Shape 610"/>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611" name="Shape 611"/>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12" name="Shape 612"/>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623" name="Shape 623"/>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24" name="Shape 624"/>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631" name="Shape 631"/>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32" name="Shape 632"/>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137" name="Shape 137"/>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138" name="Shape 138"/>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Shape 640"/>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641" name="Shape 641"/>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42" name="Shape 642"/>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651" name="Shape 651"/>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52" name="Shape 652"/>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669" name="Shape 669"/>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70" name="Shape 670"/>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678" name="Shape 678"/>
          <p:cNvSpPr/>
          <p:nvPr/>
        </p:nvSpPr>
        <p:spPr>
          <a:xfrm>
            <a:off x="0" y="-259249"/>
            <a:ext cx="1500" cy="2607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679" name="Shape 679"/>
          <p:cNvSpPr>
            <a:spLocks noGrp="1" noRot="1" noChangeAspect="1"/>
          </p:cNvSpPr>
          <p:nvPr>
            <p:ph type="sldImg" idx="2"/>
          </p:nvPr>
        </p:nvSpPr>
        <p:spPr>
          <a:xfrm>
            <a:off x="1231801" y="707469"/>
            <a:ext cx="4697400" cy="3542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80" name="Shape 680"/>
          <p:cNvSpPr txBox="1">
            <a:spLocks noGrp="1"/>
          </p:cNvSpPr>
          <p:nvPr>
            <p:ph type="body" idx="1"/>
          </p:nvPr>
        </p:nvSpPr>
        <p:spPr>
          <a:xfrm>
            <a:off x="284261" y="4432230"/>
            <a:ext cx="6589200" cy="4382399"/>
          </a:xfrm>
          <a:prstGeom prst="rect">
            <a:avLst/>
          </a:prstGeom>
          <a:noFill/>
          <a:ln>
            <a:noFill/>
          </a:ln>
        </p:spPr>
        <p:txBody>
          <a:bodyPr lIns="94575" tIns="47650" rIns="94575" bIns="47650" anchor="t" anchorCtr="0">
            <a:noAutofit/>
          </a:bodyPr>
          <a:lstStyle/>
          <a:p>
            <a:pPr marL="0" marR="0" lvl="0" indent="0" algn="l" rtl="0">
              <a:lnSpc>
                <a:spcPct val="93000"/>
              </a:lnSpc>
              <a:spcBef>
                <a:spcPts val="0"/>
              </a:spcBef>
              <a:spcAft>
                <a:spcPts val="0"/>
              </a:spcAft>
              <a:buSzPct val="25000"/>
              <a:buFont typeface="Calibri"/>
              <a:buNone/>
            </a:pPr>
            <a:r>
              <a:rPr lang="en" sz="1000" b="1" i="0" u="none" strike="noStrike" cap="none">
                <a:latin typeface="Calibri"/>
                <a:ea typeface="Calibri"/>
                <a:cs typeface="Calibri"/>
                <a:sym typeface="Calibri"/>
              </a:rPr>
              <a:t>Author Notes:</a:t>
            </a:r>
            <a:br>
              <a:rPr lang="en" sz="1000" b="1" i="0" u="none" strike="noStrike" cap="none">
                <a:latin typeface="Calibri"/>
                <a:ea typeface="Calibri"/>
                <a:cs typeface="Calibri"/>
                <a:sym typeface="Calibri"/>
              </a:rPr>
            </a:br>
            <a:endParaRPr lang="en" sz="1000" b="1" i="0" u="none" strike="noStrike" cap="none">
              <a:latin typeface="Calibri"/>
              <a:ea typeface="Calibri"/>
              <a:cs typeface="Calibri"/>
              <a:sym typeface="Calibri"/>
            </a:endParaRPr>
          </a:p>
          <a:p>
            <a:pPr marL="0" marR="0" lvl="0" indent="0" algn="l" rtl="0">
              <a:lnSpc>
                <a:spcPct val="93000"/>
              </a:lnSpc>
              <a:spcBef>
                <a:spcPts val="300"/>
              </a:spcBef>
              <a:spcAft>
                <a:spcPts val="0"/>
              </a:spcAft>
              <a:buClr>
                <a:srgbClr val="BBE0E3"/>
              </a:buClr>
              <a:buSzPct val="100000"/>
              <a:buFont typeface="Noto Symbol"/>
              <a:buChar char="▪"/>
            </a:pPr>
            <a:r>
              <a:rPr lang="en" sz="1000" b="0" i="0" u="none" strike="noStrike" cap="none">
                <a:latin typeface="Calibri"/>
                <a:ea typeface="Calibri"/>
                <a:cs typeface="Calibri"/>
                <a:sym typeface="Calibri"/>
              </a:rPr>
              <a:t>Mandatory standard closing slide for IBM session track presenters.  Not needed for non-IBM presenters.</a:t>
            </a:r>
          </a:p>
          <a:p>
            <a:pPr marL="0" marR="0" lvl="0" indent="0" algn="l" rtl="0">
              <a:lnSpc>
                <a:spcPct val="93000"/>
              </a:lnSpc>
              <a:spcBef>
                <a:spcPts val="300"/>
              </a:spcBef>
              <a:spcAft>
                <a:spcPts val="0"/>
              </a:spcAft>
              <a:buFont typeface="Arial"/>
              <a:buNone/>
            </a:pPr>
            <a:endParaRPr sz="1000" b="0" i="0" u="none" strike="noStrike" cap="none">
              <a:latin typeface="Calibri"/>
              <a:ea typeface="Calibri"/>
              <a:cs typeface="Calibri"/>
              <a:sym typeface="Calibri"/>
            </a:endParaRPr>
          </a:p>
          <a:p>
            <a:pPr marL="0" marR="0" lvl="0" indent="0" algn="l" rtl="0">
              <a:lnSpc>
                <a:spcPct val="92000"/>
              </a:lnSpc>
              <a:spcBef>
                <a:spcPts val="200"/>
              </a:spcBef>
              <a:spcAft>
                <a:spcPts val="0"/>
              </a:spcAft>
              <a:buSzPct val="25000"/>
              <a:buFont typeface="Calibri"/>
              <a:buNone/>
            </a:pPr>
            <a:r>
              <a:rPr lang="en" sz="800" b="1" i="0" u="none" strike="noStrike" cap="none">
                <a:latin typeface="Calibri"/>
                <a:ea typeface="Calibri"/>
                <a:cs typeface="Calibri"/>
                <a:sym typeface="Calibri"/>
              </a:rPr>
              <a:t>Additional URLs:</a:t>
            </a:r>
          </a:p>
          <a:p>
            <a:pPr marL="0" marR="0" lvl="0" indent="0" algn="l" rtl="0">
              <a:lnSpc>
                <a:spcPct val="93000"/>
              </a:lnSpc>
              <a:spcBef>
                <a:spcPts val="300"/>
              </a:spcBef>
              <a:spcAft>
                <a:spcPts val="0"/>
              </a:spcAft>
              <a:buClr>
                <a:srgbClr val="BBE0E3"/>
              </a:buClr>
              <a:buSzPct val="100000"/>
              <a:buFont typeface="Noto Symbol"/>
              <a:buChar char="▪"/>
            </a:pPr>
            <a:r>
              <a:rPr lang="en" sz="1000" b="0" i="0" u="none" strike="noStrike" cap="none">
                <a:latin typeface="Calibri"/>
                <a:ea typeface="Calibri"/>
                <a:cs typeface="Calibri"/>
                <a:sym typeface="Calibri"/>
              </a:rPr>
              <a:t>IBM Rational software: www.ibm.com/software/rational</a:t>
            </a:r>
          </a:p>
          <a:p>
            <a:pPr marL="0" marR="0" lvl="0" indent="0" algn="l" rtl="0">
              <a:lnSpc>
                <a:spcPct val="93000"/>
              </a:lnSpc>
              <a:spcBef>
                <a:spcPts val="300"/>
              </a:spcBef>
              <a:spcAft>
                <a:spcPts val="0"/>
              </a:spcAft>
              <a:buClr>
                <a:srgbClr val="BBE0E3"/>
              </a:buClr>
              <a:buSzPct val="100000"/>
              <a:buFont typeface="Noto Symbol"/>
              <a:buChar char="▪"/>
            </a:pPr>
            <a:r>
              <a:rPr lang="en" sz="1000" b="0" i="0" u="none" strike="noStrike" cap="none">
                <a:latin typeface="Calibri"/>
                <a:ea typeface="Calibri"/>
                <a:cs typeface="Calibri"/>
                <a:sym typeface="Calibri"/>
              </a:rPr>
              <a:t>Rational launch announcements: www.ibm.com/software/rational/announce/</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Rational Software Delivery Platform: </a:t>
            </a:r>
            <a:r>
              <a:rPr lang="en" sz="1000" b="0" i="0" u="none" strike="noStrike" cap="none">
                <a:latin typeface="Calibri"/>
                <a:ea typeface="Calibri"/>
                <a:cs typeface="Calibri"/>
                <a:sym typeface="Calibri"/>
              </a:rPr>
              <a:t>www.ibm.com/software/info/developer</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Accelerate change and delivery: </a:t>
            </a:r>
            <a:r>
              <a:rPr lang="en" sz="1000" b="0" i="0" u="none" strike="noStrike" cap="none">
                <a:latin typeface="Calibri"/>
                <a:ea typeface="Calibri"/>
                <a:cs typeface="Calibri"/>
                <a:sym typeface="Calibri"/>
              </a:rPr>
              <a:t>www.ibm.com/software/rational/offerings/scm.html</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Deliver enduring quality: </a:t>
            </a:r>
            <a:r>
              <a:rPr lang="en" sz="1000" b="0" i="0" u="none" strike="noStrike" cap="none">
                <a:latin typeface="Calibri"/>
                <a:ea typeface="Calibri"/>
                <a:cs typeface="Calibri"/>
                <a:sym typeface="Calibri"/>
              </a:rPr>
              <a:t>www.ibm.com/software/rational/offerings/testing.html</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Enable enterprise modernization: </a:t>
            </a:r>
            <a:r>
              <a:rPr lang="en" sz="1000" b="0" i="0" u="none" strike="noStrike" cap="none">
                <a:latin typeface="Calibri"/>
                <a:ea typeface="Calibri"/>
                <a:cs typeface="Calibri"/>
                <a:sym typeface="Calibri"/>
              </a:rPr>
              <a:t>www.ibm.com/software/info/developer/solutions/em/index.jsp</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Ensure Web site security and compliance: </a:t>
            </a:r>
            <a:r>
              <a:rPr lang="en" sz="1000" b="0" i="0" u="none" strike="noStrike" cap="none">
                <a:latin typeface="Calibri"/>
                <a:ea typeface="Calibri"/>
                <a:cs typeface="Calibri"/>
                <a:sym typeface="Calibri"/>
              </a:rPr>
              <a:t>www.ibm.com/software/rational/offerings/websecurity/</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Improve project success: </a:t>
            </a:r>
            <a:r>
              <a:rPr lang="en" sz="1000" b="0" i="0" u="none" strike="noStrike" cap="none">
                <a:latin typeface="Calibri"/>
                <a:ea typeface="Calibri"/>
                <a:cs typeface="Calibri"/>
                <a:sym typeface="Calibri"/>
              </a:rPr>
              <a:t>www.ibm.com/software/rational/offerings/lifecycle.html</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Manage architecture: </a:t>
            </a:r>
            <a:r>
              <a:rPr lang="en" sz="1000" b="0" i="0" u="none" strike="noStrike" cap="none">
                <a:latin typeface="Calibri"/>
                <a:ea typeface="Calibri"/>
                <a:cs typeface="Calibri"/>
                <a:sym typeface="Calibri"/>
              </a:rPr>
              <a:t>www.ibm.com/software/rational/offerings/design.html</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Manage evolving requirements: </a:t>
            </a:r>
            <a:r>
              <a:rPr lang="en" sz="1000" b="0" i="0" u="none" strike="noStrike" cap="none">
                <a:latin typeface="Calibri"/>
                <a:ea typeface="Calibri"/>
                <a:cs typeface="Calibri"/>
                <a:sym typeface="Calibri"/>
              </a:rPr>
              <a:t>www.ibm.com/software/rational/offerings/irm/</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Small and midsized business: </a:t>
            </a:r>
            <a:r>
              <a:rPr lang="en" sz="1000" b="0" i="0" u="none" strike="noStrike" cap="none">
                <a:latin typeface="Calibri"/>
                <a:ea typeface="Calibri"/>
                <a:cs typeface="Calibri"/>
                <a:sym typeface="Calibri"/>
              </a:rPr>
              <a:t>www.ibm.com/software/rational/smb/</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Targeted solutions: </a:t>
            </a:r>
            <a:r>
              <a:rPr lang="en" sz="1000" b="0" i="0" u="none" strike="noStrike" cap="none">
                <a:latin typeface="Calibri"/>
                <a:ea typeface="Calibri"/>
                <a:cs typeface="Calibri"/>
                <a:sym typeface="Calibri"/>
              </a:rPr>
              <a:t>www.ibm.com/software/info/developer/solutions/index.jsp</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Rational trial downloads: </a:t>
            </a:r>
            <a:r>
              <a:rPr lang="en" sz="1000" b="0" i="0" u="none" strike="noStrike" cap="none">
                <a:latin typeface="Calibri"/>
                <a:ea typeface="Calibri"/>
                <a:cs typeface="Calibri"/>
                <a:sym typeface="Calibri"/>
              </a:rPr>
              <a:t>www.ibm.com/developerworks/rational/downloads</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Leading Innovation Web site: </a:t>
            </a:r>
            <a:r>
              <a:rPr lang="en" sz="1000" b="0" i="0" u="none" strike="noStrike" cap="none">
                <a:latin typeface="Calibri"/>
                <a:ea typeface="Calibri"/>
                <a:cs typeface="Calibri"/>
                <a:sym typeface="Calibri"/>
              </a:rPr>
              <a:t>www.ibm.com/software/rational/leadership</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developerWorks Rational: </a:t>
            </a:r>
            <a:r>
              <a:rPr lang="en" sz="1000" b="0" i="0" u="none" strike="noStrike" cap="none">
                <a:latin typeface="Calibri"/>
                <a:ea typeface="Calibri"/>
                <a:cs typeface="Calibri"/>
                <a:sym typeface="Calibri"/>
              </a:rPr>
              <a:t>www.ibm.com/developerworks/rational</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IBM Rational TV: </a:t>
            </a:r>
            <a:r>
              <a:rPr lang="en" sz="1000" b="0" i="0" u="none" strike="noStrike" cap="none">
                <a:latin typeface="Calibri"/>
                <a:ea typeface="Calibri"/>
                <a:cs typeface="Calibri"/>
                <a:sym typeface="Calibri"/>
              </a:rPr>
              <a:t>www.ibm.com/software/info/television/index.jsp?cat=rational&amp;media=video&amp;item=en_us/rational/xml/M259765N40519Z80.xml</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IBM Rational Business Partners: </a:t>
            </a:r>
            <a:r>
              <a:rPr lang="en" sz="1000" b="0" i="0" u="none" strike="noStrike" cap="none">
                <a:latin typeface="Calibri"/>
                <a:ea typeface="Calibri"/>
                <a:cs typeface="Calibri"/>
                <a:sym typeface="Calibri"/>
              </a:rPr>
              <a:t>www.ibm.com/partnerworld/pwhome.nsf/weblook/index.html</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IBM Rational Case Studies: </a:t>
            </a:r>
            <a:r>
              <a:rPr lang="en" sz="1000" b="0" i="0" u="none" strike="noStrike" cap="none">
                <a:latin typeface="Calibri"/>
                <a:ea typeface="Calibri"/>
                <a:cs typeface="Calibri"/>
                <a:sym typeface="Calibri"/>
              </a:rPr>
              <a:t>www.ibm.com/software/success/cssdb.nsf/topstoriesFM?OpenForm&amp;Site=rational</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686" name="Shape 686"/>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87" name="Shape 687"/>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Shape 693"/>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694" name="Shape 694"/>
          <p:cNvSpPr/>
          <p:nvPr/>
        </p:nvSpPr>
        <p:spPr>
          <a:xfrm>
            <a:off x="0" y="-259249"/>
            <a:ext cx="1500" cy="2607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695" name="Shape 695"/>
          <p:cNvSpPr>
            <a:spLocks noGrp="1" noRot="1" noChangeAspect="1"/>
          </p:cNvSpPr>
          <p:nvPr>
            <p:ph type="sldImg" idx="2"/>
          </p:nvPr>
        </p:nvSpPr>
        <p:spPr>
          <a:xfrm>
            <a:off x="1231801" y="707469"/>
            <a:ext cx="4697400" cy="3542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96" name="Shape 696"/>
          <p:cNvSpPr txBox="1">
            <a:spLocks noGrp="1"/>
          </p:cNvSpPr>
          <p:nvPr>
            <p:ph type="body" idx="1"/>
          </p:nvPr>
        </p:nvSpPr>
        <p:spPr>
          <a:xfrm>
            <a:off x="284261" y="4432230"/>
            <a:ext cx="6589200" cy="4382399"/>
          </a:xfrm>
          <a:prstGeom prst="rect">
            <a:avLst/>
          </a:prstGeom>
          <a:noFill/>
          <a:ln>
            <a:noFill/>
          </a:ln>
        </p:spPr>
        <p:txBody>
          <a:bodyPr lIns="94575" tIns="47650" rIns="94575" bIns="47650" anchor="t" anchorCtr="0">
            <a:noAutofit/>
          </a:bodyPr>
          <a:lstStyle/>
          <a:p>
            <a:pPr marL="0" marR="0" lvl="0" indent="0" algn="l" rtl="0">
              <a:lnSpc>
                <a:spcPct val="93000"/>
              </a:lnSpc>
              <a:spcBef>
                <a:spcPts val="0"/>
              </a:spcBef>
              <a:spcAft>
                <a:spcPts val="0"/>
              </a:spcAft>
              <a:buSzPct val="25000"/>
              <a:buFont typeface="Calibri"/>
              <a:buNone/>
            </a:pPr>
            <a:r>
              <a:rPr lang="en" sz="1000" b="1" i="0" u="none" strike="noStrike" cap="none">
                <a:latin typeface="Calibri"/>
                <a:ea typeface="Calibri"/>
                <a:cs typeface="Calibri"/>
                <a:sym typeface="Calibri"/>
              </a:rPr>
              <a:t>Author Notes:</a:t>
            </a:r>
            <a:br>
              <a:rPr lang="en" sz="1000" b="1" i="0" u="none" strike="noStrike" cap="none">
                <a:latin typeface="Calibri"/>
                <a:ea typeface="Calibri"/>
                <a:cs typeface="Calibri"/>
                <a:sym typeface="Calibri"/>
              </a:rPr>
            </a:br>
            <a:endParaRPr lang="en" sz="1000" b="1" i="0" u="none" strike="noStrike" cap="none">
              <a:latin typeface="Calibri"/>
              <a:ea typeface="Calibri"/>
              <a:cs typeface="Calibri"/>
              <a:sym typeface="Calibri"/>
            </a:endParaRPr>
          </a:p>
          <a:p>
            <a:pPr marL="0" marR="0" lvl="0" indent="0" algn="l" rtl="0">
              <a:lnSpc>
                <a:spcPct val="93000"/>
              </a:lnSpc>
              <a:spcBef>
                <a:spcPts val="300"/>
              </a:spcBef>
              <a:spcAft>
                <a:spcPts val="0"/>
              </a:spcAft>
              <a:buClr>
                <a:srgbClr val="BBE0E3"/>
              </a:buClr>
              <a:buSzPct val="100000"/>
              <a:buFont typeface="Noto Symbol"/>
              <a:buChar char="▪"/>
            </a:pPr>
            <a:r>
              <a:rPr lang="en" sz="1000" b="0" i="0" u="none" strike="noStrike" cap="none">
                <a:latin typeface="Calibri"/>
                <a:ea typeface="Calibri"/>
                <a:cs typeface="Calibri"/>
                <a:sym typeface="Calibri"/>
              </a:rPr>
              <a:t>Mandatory standard closing slide for IBM session track presenters.  Not needed for non-IBM presenters.</a:t>
            </a:r>
          </a:p>
          <a:p>
            <a:pPr marL="0" marR="0" lvl="0" indent="0" algn="l" rtl="0">
              <a:lnSpc>
                <a:spcPct val="93000"/>
              </a:lnSpc>
              <a:spcBef>
                <a:spcPts val="300"/>
              </a:spcBef>
              <a:spcAft>
                <a:spcPts val="0"/>
              </a:spcAft>
              <a:buFont typeface="Arial"/>
              <a:buNone/>
            </a:pPr>
            <a:endParaRPr sz="1000" b="0" i="0" u="none" strike="noStrike" cap="none">
              <a:latin typeface="Calibri"/>
              <a:ea typeface="Calibri"/>
              <a:cs typeface="Calibri"/>
              <a:sym typeface="Calibri"/>
            </a:endParaRPr>
          </a:p>
          <a:p>
            <a:pPr marL="0" marR="0" lvl="0" indent="0" algn="l" rtl="0">
              <a:lnSpc>
                <a:spcPct val="92000"/>
              </a:lnSpc>
              <a:spcBef>
                <a:spcPts val="200"/>
              </a:spcBef>
              <a:spcAft>
                <a:spcPts val="0"/>
              </a:spcAft>
              <a:buSzPct val="25000"/>
              <a:buFont typeface="Calibri"/>
              <a:buNone/>
            </a:pPr>
            <a:r>
              <a:rPr lang="en" sz="800" b="1" i="0" u="none" strike="noStrike" cap="none">
                <a:latin typeface="Calibri"/>
                <a:ea typeface="Calibri"/>
                <a:cs typeface="Calibri"/>
                <a:sym typeface="Calibri"/>
              </a:rPr>
              <a:t>Additional URLs:</a:t>
            </a:r>
          </a:p>
          <a:p>
            <a:pPr marL="0" marR="0" lvl="0" indent="0" algn="l" rtl="0">
              <a:lnSpc>
                <a:spcPct val="93000"/>
              </a:lnSpc>
              <a:spcBef>
                <a:spcPts val="300"/>
              </a:spcBef>
              <a:spcAft>
                <a:spcPts val="0"/>
              </a:spcAft>
              <a:buClr>
                <a:srgbClr val="BBE0E3"/>
              </a:buClr>
              <a:buSzPct val="100000"/>
              <a:buFont typeface="Noto Symbol"/>
              <a:buChar char="▪"/>
            </a:pPr>
            <a:r>
              <a:rPr lang="en" sz="1000" b="0" i="0" u="none" strike="noStrike" cap="none">
                <a:latin typeface="Calibri"/>
                <a:ea typeface="Calibri"/>
                <a:cs typeface="Calibri"/>
                <a:sym typeface="Calibri"/>
              </a:rPr>
              <a:t>IBM Rational software: www.ibm.com/software/rational</a:t>
            </a:r>
          </a:p>
          <a:p>
            <a:pPr marL="0" marR="0" lvl="0" indent="0" algn="l" rtl="0">
              <a:lnSpc>
                <a:spcPct val="93000"/>
              </a:lnSpc>
              <a:spcBef>
                <a:spcPts val="300"/>
              </a:spcBef>
              <a:spcAft>
                <a:spcPts val="0"/>
              </a:spcAft>
              <a:buClr>
                <a:srgbClr val="BBE0E3"/>
              </a:buClr>
              <a:buSzPct val="100000"/>
              <a:buFont typeface="Noto Symbol"/>
              <a:buChar char="▪"/>
            </a:pPr>
            <a:r>
              <a:rPr lang="en" sz="1000" b="0" i="0" u="none" strike="noStrike" cap="none">
                <a:latin typeface="Calibri"/>
                <a:ea typeface="Calibri"/>
                <a:cs typeface="Calibri"/>
                <a:sym typeface="Calibri"/>
              </a:rPr>
              <a:t>Rational launch announcements: www.ibm.com/software/rational/announce/</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Rational Software Delivery Platform: </a:t>
            </a:r>
            <a:r>
              <a:rPr lang="en" sz="1000" b="0" i="0" u="none" strike="noStrike" cap="none">
                <a:latin typeface="Calibri"/>
                <a:ea typeface="Calibri"/>
                <a:cs typeface="Calibri"/>
                <a:sym typeface="Calibri"/>
              </a:rPr>
              <a:t>www.ibm.com/software/info/developer</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Accelerate change and delivery: </a:t>
            </a:r>
            <a:r>
              <a:rPr lang="en" sz="1000" b="0" i="0" u="none" strike="noStrike" cap="none">
                <a:latin typeface="Calibri"/>
                <a:ea typeface="Calibri"/>
                <a:cs typeface="Calibri"/>
                <a:sym typeface="Calibri"/>
              </a:rPr>
              <a:t>www.ibm.com/software/rational/offerings/scm.html</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Deliver enduring quality: </a:t>
            </a:r>
            <a:r>
              <a:rPr lang="en" sz="1000" b="0" i="0" u="none" strike="noStrike" cap="none">
                <a:latin typeface="Calibri"/>
                <a:ea typeface="Calibri"/>
                <a:cs typeface="Calibri"/>
                <a:sym typeface="Calibri"/>
              </a:rPr>
              <a:t>www.ibm.com/software/rational/offerings/testing.html</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Enable enterprise modernization: </a:t>
            </a:r>
            <a:r>
              <a:rPr lang="en" sz="1000" b="0" i="0" u="none" strike="noStrike" cap="none">
                <a:latin typeface="Calibri"/>
                <a:ea typeface="Calibri"/>
                <a:cs typeface="Calibri"/>
                <a:sym typeface="Calibri"/>
              </a:rPr>
              <a:t>www.ibm.com/software/info/developer/solutions/em/index.jsp</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Ensure Web site security and compliance: </a:t>
            </a:r>
            <a:r>
              <a:rPr lang="en" sz="1000" b="0" i="0" u="none" strike="noStrike" cap="none">
                <a:latin typeface="Calibri"/>
                <a:ea typeface="Calibri"/>
                <a:cs typeface="Calibri"/>
                <a:sym typeface="Calibri"/>
              </a:rPr>
              <a:t>www.ibm.com/software/rational/offerings/websecurity/</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Improve project success: </a:t>
            </a:r>
            <a:r>
              <a:rPr lang="en" sz="1000" b="0" i="0" u="none" strike="noStrike" cap="none">
                <a:latin typeface="Calibri"/>
                <a:ea typeface="Calibri"/>
                <a:cs typeface="Calibri"/>
                <a:sym typeface="Calibri"/>
              </a:rPr>
              <a:t>www.ibm.com/software/rational/offerings/lifecycle.html</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Manage architecture: </a:t>
            </a:r>
            <a:r>
              <a:rPr lang="en" sz="1000" b="0" i="0" u="none" strike="noStrike" cap="none">
                <a:latin typeface="Calibri"/>
                <a:ea typeface="Calibri"/>
                <a:cs typeface="Calibri"/>
                <a:sym typeface="Calibri"/>
              </a:rPr>
              <a:t>www.ibm.com/software/rational/offerings/design.html</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Manage evolving requirements: </a:t>
            </a:r>
            <a:r>
              <a:rPr lang="en" sz="1000" b="0" i="0" u="none" strike="noStrike" cap="none">
                <a:latin typeface="Calibri"/>
                <a:ea typeface="Calibri"/>
                <a:cs typeface="Calibri"/>
                <a:sym typeface="Calibri"/>
              </a:rPr>
              <a:t>www.ibm.com/software/rational/offerings/irm/</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Small and midsized business: </a:t>
            </a:r>
            <a:r>
              <a:rPr lang="en" sz="1000" b="0" i="0" u="none" strike="noStrike" cap="none">
                <a:latin typeface="Calibri"/>
                <a:ea typeface="Calibri"/>
                <a:cs typeface="Calibri"/>
                <a:sym typeface="Calibri"/>
              </a:rPr>
              <a:t>www.ibm.com/software/rational/smb/</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Targeted solutions: </a:t>
            </a:r>
            <a:r>
              <a:rPr lang="en" sz="1000" b="0" i="0" u="none" strike="noStrike" cap="none">
                <a:latin typeface="Calibri"/>
                <a:ea typeface="Calibri"/>
                <a:cs typeface="Calibri"/>
                <a:sym typeface="Calibri"/>
              </a:rPr>
              <a:t>www.ibm.com/software/info/developer/solutions/index.jsp</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Rational trial downloads: </a:t>
            </a:r>
            <a:r>
              <a:rPr lang="en" sz="1000" b="0" i="0" u="none" strike="noStrike" cap="none">
                <a:latin typeface="Calibri"/>
                <a:ea typeface="Calibri"/>
                <a:cs typeface="Calibri"/>
                <a:sym typeface="Calibri"/>
              </a:rPr>
              <a:t>www.ibm.com/developerworks/rational/downloads</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Leading Innovation Web site: </a:t>
            </a:r>
            <a:r>
              <a:rPr lang="en" sz="1000" b="0" i="0" u="none" strike="noStrike" cap="none">
                <a:latin typeface="Calibri"/>
                <a:ea typeface="Calibri"/>
                <a:cs typeface="Calibri"/>
                <a:sym typeface="Calibri"/>
              </a:rPr>
              <a:t>www.ibm.com/software/rational/leadership</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developerWorks Rational: </a:t>
            </a:r>
            <a:r>
              <a:rPr lang="en" sz="1000" b="0" i="0" u="none" strike="noStrike" cap="none">
                <a:latin typeface="Calibri"/>
                <a:ea typeface="Calibri"/>
                <a:cs typeface="Calibri"/>
                <a:sym typeface="Calibri"/>
              </a:rPr>
              <a:t>www.ibm.com/developerworks/rational</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IBM Rational TV: </a:t>
            </a:r>
            <a:r>
              <a:rPr lang="en" sz="1000" b="0" i="0" u="none" strike="noStrike" cap="none">
                <a:latin typeface="Calibri"/>
                <a:ea typeface="Calibri"/>
                <a:cs typeface="Calibri"/>
                <a:sym typeface="Calibri"/>
              </a:rPr>
              <a:t>www.ibm.com/software/info/television/index.jsp?cat=rational&amp;media=video&amp;item=en_us/rational/xml/M259765N40519Z80.xml</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IBM Rational Business Partners: </a:t>
            </a:r>
            <a:r>
              <a:rPr lang="en" sz="1000" b="0" i="0" u="none" strike="noStrike" cap="none">
                <a:latin typeface="Calibri"/>
                <a:ea typeface="Calibri"/>
                <a:cs typeface="Calibri"/>
                <a:sym typeface="Calibri"/>
              </a:rPr>
              <a:t>www.ibm.com/partnerworld/pwhome.nsf/weblook/index.html</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IBM Rational Case Studies: </a:t>
            </a:r>
            <a:r>
              <a:rPr lang="en" sz="1000" b="0" i="0" u="none" strike="noStrike" cap="none">
                <a:latin typeface="Calibri"/>
                <a:ea typeface="Calibri"/>
                <a:cs typeface="Calibri"/>
                <a:sym typeface="Calibri"/>
              </a:rPr>
              <a:t>www.ibm.com/software/success/cssdb.nsf/topstoriesFM?OpenForm&amp;Site=rational</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702" name="Shape 702"/>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703" name="Shape 703"/>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Shape 709"/>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710" name="Shape 710"/>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711" name="Shape 711"/>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Shape 716"/>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717" name="Shape 717"/>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718" name="Shape 718"/>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Shape 724"/>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725" name="Shape 725"/>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726" name="Shape 726"/>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145" name="Shape 145"/>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146" name="Shape 146"/>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Shape 732"/>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733" name="Shape 733"/>
          <p:cNvSpPr/>
          <p:nvPr/>
        </p:nvSpPr>
        <p:spPr>
          <a:xfrm>
            <a:off x="0" y="-259249"/>
            <a:ext cx="1500" cy="2607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734" name="Shape 734"/>
          <p:cNvSpPr>
            <a:spLocks noGrp="1" noRot="1" noChangeAspect="1"/>
          </p:cNvSpPr>
          <p:nvPr>
            <p:ph type="sldImg" idx="2"/>
          </p:nvPr>
        </p:nvSpPr>
        <p:spPr>
          <a:xfrm>
            <a:off x="1231801" y="707469"/>
            <a:ext cx="4697400" cy="3542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735" name="Shape 735"/>
          <p:cNvSpPr txBox="1">
            <a:spLocks noGrp="1"/>
          </p:cNvSpPr>
          <p:nvPr>
            <p:ph type="body" idx="1"/>
          </p:nvPr>
        </p:nvSpPr>
        <p:spPr>
          <a:xfrm>
            <a:off x="284261" y="4432230"/>
            <a:ext cx="6589200" cy="4382399"/>
          </a:xfrm>
          <a:prstGeom prst="rect">
            <a:avLst/>
          </a:prstGeom>
          <a:noFill/>
          <a:ln>
            <a:noFill/>
          </a:ln>
        </p:spPr>
        <p:txBody>
          <a:bodyPr lIns="94575" tIns="47650" rIns="94575" bIns="47650" anchor="t" anchorCtr="0">
            <a:noAutofit/>
          </a:bodyPr>
          <a:lstStyle/>
          <a:p>
            <a:pPr marL="0" marR="0" lvl="0" indent="0" algn="l" rtl="0">
              <a:lnSpc>
                <a:spcPct val="93000"/>
              </a:lnSpc>
              <a:spcBef>
                <a:spcPts val="0"/>
              </a:spcBef>
              <a:spcAft>
                <a:spcPts val="0"/>
              </a:spcAft>
              <a:buSzPct val="25000"/>
              <a:buFont typeface="Calibri"/>
              <a:buNone/>
            </a:pPr>
            <a:r>
              <a:rPr lang="en" sz="1000" b="1" i="0" u="none" strike="noStrike" cap="none">
                <a:latin typeface="Calibri"/>
                <a:ea typeface="Calibri"/>
                <a:cs typeface="Calibri"/>
                <a:sym typeface="Calibri"/>
              </a:rPr>
              <a:t>Author Notes:</a:t>
            </a:r>
            <a:br>
              <a:rPr lang="en" sz="1000" b="1" i="0" u="none" strike="noStrike" cap="none">
                <a:latin typeface="Calibri"/>
                <a:ea typeface="Calibri"/>
                <a:cs typeface="Calibri"/>
                <a:sym typeface="Calibri"/>
              </a:rPr>
            </a:br>
            <a:endParaRPr lang="en" sz="1000" b="1" i="0" u="none" strike="noStrike" cap="none">
              <a:latin typeface="Calibri"/>
              <a:ea typeface="Calibri"/>
              <a:cs typeface="Calibri"/>
              <a:sym typeface="Calibri"/>
            </a:endParaRPr>
          </a:p>
          <a:p>
            <a:pPr marL="0" marR="0" lvl="0" indent="0" algn="l" rtl="0">
              <a:lnSpc>
                <a:spcPct val="93000"/>
              </a:lnSpc>
              <a:spcBef>
                <a:spcPts val="300"/>
              </a:spcBef>
              <a:spcAft>
                <a:spcPts val="0"/>
              </a:spcAft>
              <a:buClr>
                <a:srgbClr val="BBE0E3"/>
              </a:buClr>
              <a:buSzPct val="100000"/>
              <a:buFont typeface="Noto Symbol"/>
              <a:buChar char="▪"/>
            </a:pPr>
            <a:r>
              <a:rPr lang="en" sz="1000" b="0" i="0" u="none" strike="noStrike" cap="none">
                <a:latin typeface="Calibri"/>
                <a:ea typeface="Calibri"/>
                <a:cs typeface="Calibri"/>
                <a:sym typeface="Calibri"/>
              </a:rPr>
              <a:t>Mandatory standard closing slide for IBM session track presenters.  Not needed for non-IBM presenters.</a:t>
            </a:r>
          </a:p>
          <a:p>
            <a:pPr marL="0" marR="0" lvl="0" indent="0" algn="l" rtl="0">
              <a:lnSpc>
                <a:spcPct val="93000"/>
              </a:lnSpc>
              <a:spcBef>
                <a:spcPts val="300"/>
              </a:spcBef>
              <a:spcAft>
                <a:spcPts val="0"/>
              </a:spcAft>
              <a:buFont typeface="Arial"/>
              <a:buNone/>
            </a:pPr>
            <a:endParaRPr sz="1000" b="0" i="0" u="none" strike="noStrike" cap="none">
              <a:latin typeface="Calibri"/>
              <a:ea typeface="Calibri"/>
              <a:cs typeface="Calibri"/>
              <a:sym typeface="Calibri"/>
            </a:endParaRPr>
          </a:p>
          <a:p>
            <a:pPr marL="0" marR="0" lvl="0" indent="0" algn="l" rtl="0">
              <a:lnSpc>
                <a:spcPct val="92000"/>
              </a:lnSpc>
              <a:spcBef>
                <a:spcPts val="200"/>
              </a:spcBef>
              <a:spcAft>
                <a:spcPts val="0"/>
              </a:spcAft>
              <a:buSzPct val="25000"/>
              <a:buFont typeface="Calibri"/>
              <a:buNone/>
            </a:pPr>
            <a:r>
              <a:rPr lang="en" sz="800" b="1" i="0" u="none" strike="noStrike" cap="none">
                <a:latin typeface="Calibri"/>
                <a:ea typeface="Calibri"/>
                <a:cs typeface="Calibri"/>
                <a:sym typeface="Calibri"/>
              </a:rPr>
              <a:t>Additional URLs:</a:t>
            </a:r>
          </a:p>
          <a:p>
            <a:pPr marL="0" marR="0" lvl="0" indent="0" algn="l" rtl="0">
              <a:lnSpc>
                <a:spcPct val="93000"/>
              </a:lnSpc>
              <a:spcBef>
                <a:spcPts val="300"/>
              </a:spcBef>
              <a:spcAft>
                <a:spcPts val="0"/>
              </a:spcAft>
              <a:buClr>
                <a:srgbClr val="BBE0E3"/>
              </a:buClr>
              <a:buSzPct val="100000"/>
              <a:buFont typeface="Noto Symbol"/>
              <a:buChar char="▪"/>
            </a:pPr>
            <a:r>
              <a:rPr lang="en" sz="1000" b="0" i="0" u="none" strike="noStrike" cap="none">
                <a:latin typeface="Calibri"/>
                <a:ea typeface="Calibri"/>
                <a:cs typeface="Calibri"/>
                <a:sym typeface="Calibri"/>
              </a:rPr>
              <a:t>IBM Rational software: www.ibm.com/software/rational</a:t>
            </a:r>
          </a:p>
          <a:p>
            <a:pPr marL="0" marR="0" lvl="0" indent="0" algn="l" rtl="0">
              <a:lnSpc>
                <a:spcPct val="93000"/>
              </a:lnSpc>
              <a:spcBef>
                <a:spcPts val="300"/>
              </a:spcBef>
              <a:spcAft>
                <a:spcPts val="0"/>
              </a:spcAft>
              <a:buClr>
                <a:srgbClr val="BBE0E3"/>
              </a:buClr>
              <a:buSzPct val="100000"/>
              <a:buFont typeface="Noto Symbol"/>
              <a:buChar char="▪"/>
            </a:pPr>
            <a:r>
              <a:rPr lang="en" sz="1000" b="0" i="0" u="none" strike="noStrike" cap="none">
                <a:latin typeface="Calibri"/>
                <a:ea typeface="Calibri"/>
                <a:cs typeface="Calibri"/>
                <a:sym typeface="Calibri"/>
              </a:rPr>
              <a:t>Rational launch announcements: www.ibm.com/software/rational/announce/</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Rational Software Delivery Platform: </a:t>
            </a:r>
            <a:r>
              <a:rPr lang="en" sz="1000" b="0" i="0" u="none" strike="noStrike" cap="none">
                <a:latin typeface="Calibri"/>
                <a:ea typeface="Calibri"/>
                <a:cs typeface="Calibri"/>
                <a:sym typeface="Calibri"/>
              </a:rPr>
              <a:t>www.ibm.com/software/info/developer</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Accelerate change and delivery: </a:t>
            </a:r>
            <a:r>
              <a:rPr lang="en" sz="1000" b="0" i="0" u="none" strike="noStrike" cap="none">
                <a:latin typeface="Calibri"/>
                <a:ea typeface="Calibri"/>
                <a:cs typeface="Calibri"/>
                <a:sym typeface="Calibri"/>
              </a:rPr>
              <a:t>www.ibm.com/software/rational/offerings/scm.html</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Deliver enduring quality: </a:t>
            </a:r>
            <a:r>
              <a:rPr lang="en" sz="1000" b="0" i="0" u="none" strike="noStrike" cap="none">
                <a:latin typeface="Calibri"/>
                <a:ea typeface="Calibri"/>
                <a:cs typeface="Calibri"/>
                <a:sym typeface="Calibri"/>
              </a:rPr>
              <a:t>www.ibm.com/software/rational/offerings/testing.html</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Enable enterprise modernization: </a:t>
            </a:r>
            <a:r>
              <a:rPr lang="en" sz="1000" b="0" i="0" u="none" strike="noStrike" cap="none">
                <a:latin typeface="Calibri"/>
                <a:ea typeface="Calibri"/>
                <a:cs typeface="Calibri"/>
                <a:sym typeface="Calibri"/>
              </a:rPr>
              <a:t>www.ibm.com/software/info/developer/solutions/em/index.jsp</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Ensure Web site security and compliance: </a:t>
            </a:r>
            <a:r>
              <a:rPr lang="en" sz="1000" b="0" i="0" u="none" strike="noStrike" cap="none">
                <a:latin typeface="Calibri"/>
                <a:ea typeface="Calibri"/>
                <a:cs typeface="Calibri"/>
                <a:sym typeface="Calibri"/>
              </a:rPr>
              <a:t>www.ibm.com/software/rational/offerings/websecurity/</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Improve project success: </a:t>
            </a:r>
            <a:r>
              <a:rPr lang="en" sz="1000" b="0" i="0" u="none" strike="noStrike" cap="none">
                <a:latin typeface="Calibri"/>
                <a:ea typeface="Calibri"/>
                <a:cs typeface="Calibri"/>
                <a:sym typeface="Calibri"/>
              </a:rPr>
              <a:t>www.ibm.com/software/rational/offerings/lifecycle.html</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Manage architecture: </a:t>
            </a:r>
            <a:r>
              <a:rPr lang="en" sz="1000" b="0" i="0" u="none" strike="noStrike" cap="none">
                <a:latin typeface="Calibri"/>
                <a:ea typeface="Calibri"/>
                <a:cs typeface="Calibri"/>
                <a:sym typeface="Calibri"/>
              </a:rPr>
              <a:t>www.ibm.com/software/rational/offerings/design.html</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Manage evolving requirements: </a:t>
            </a:r>
            <a:r>
              <a:rPr lang="en" sz="1000" b="0" i="0" u="none" strike="noStrike" cap="none">
                <a:latin typeface="Calibri"/>
                <a:ea typeface="Calibri"/>
                <a:cs typeface="Calibri"/>
                <a:sym typeface="Calibri"/>
              </a:rPr>
              <a:t>www.ibm.com/software/rational/offerings/irm/</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Small and midsized business: </a:t>
            </a:r>
            <a:r>
              <a:rPr lang="en" sz="1000" b="0" i="0" u="none" strike="noStrike" cap="none">
                <a:latin typeface="Calibri"/>
                <a:ea typeface="Calibri"/>
                <a:cs typeface="Calibri"/>
                <a:sym typeface="Calibri"/>
              </a:rPr>
              <a:t>www.ibm.com/software/rational/smb/</a:t>
            </a:r>
          </a:p>
          <a:p>
            <a:pPr marL="0" marR="0" lvl="0" indent="0" algn="l" rtl="0">
              <a:lnSpc>
                <a:spcPct val="92000"/>
              </a:lnSpc>
              <a:spcBef>
                <a:spcPts val="2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Targeted solutions: </a:t>
            </a:r>
            <a:r>
              <a:rPr lang="en" sz="1000" b="0" i="0" u="none" strike="noStrike" cap="none">
                <a:latin typeface="Calibri"/>
                <a:ea typeface="Calibri"/>
                <a:cs typeface="Calibri"/>
                <a:sym typeface="Calibri"/>
              </a:rPr>
              <a:t>www.ibm.com/software/info/developer/solutions/index.jsp</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Rational trial downloads: </a:t>
            </a:r>
            <a:r>
              <a:rPr lang="en" sz="1000" b="0" i="0" u="none" strike="noStrike" cap="none">
                <a:latin typeface="Calibri"/>
                <a:ea typeface="Calibri"/>
                <a:cs typeface="Calibri"/>
                <a:sym typeface="Calibri"/>
              </a:rPr>
              <a:t>www.ibm.com/developerworks/rational/downloads</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Leading Innovation Web site: </a:t>
            </a:r>
            <a:r>
              <a:rPr lang="en" sz="1000" b="0" i="0" u="none" strike="noStrike" cap="none">
                <a:latin typeface="Calibri"/>
                <a:ea typeface="Calibri"/>
                <a:cs typeface="Calibri"/>
                <a:sym typeface="Calibri"/>
              </a:rPr>
              <a:t>www.ibm.com/software/rational/leadership</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developerWorks Rational: </a:t>
            </a:r>
            <a:r>
              <a:rPr lang="en" sz="1000" b="0" i="0" u="none" strike="noStrike" cap="none">
                <a:latin typeface="Calibri"/>
                <a:ea typeface="Calibri"/>
                <a:cs typeface="Calibri"/>
                <a:sym typeface="Calibri"/>
              </a:rPr>
              <a:t>www.ibm.com/developerworks/rational</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IBM Rational TV: </a:t>
            </a:r>
            <a:r>
              <a:rPr lang="en" sz="1000" b="0" i="0" u="none" strike="noStrike" cap="none">
                <a:latin typeface="Calibri"/>
                <a:ea typeface="Calibri"/>
                <a:cs typeface="Calibri"/>
                <a:sym typeface="Calibri"/>
              </a:rPr>
              <a:t>www.ibm.com/software/info/television/index.jsp?cat=rational&amp;media=video&amp;item=en_us/rational/xml/M259765N40519Z80.xml</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IBM Rational Business Partners: </a:t>
            </a:r>
            <a:r>
              <a:rPr lang="en" sz="1000" b="0" i="0" u="none" strike="noStrike" cap="none">
                <a:latin typeface="Calibri"/>
                <a:ea typeface="Calibri"/>
                <a:cs typeface="Calibri"/>
                <a:sym typeface="Calibri"/>
              </a:rPr>
              <a:t>www.ibm.com/partnerworld/pwhome.nsf/weblook/index.html</a:t>
            </a:r>
          </a:p>
          <a:p>
            <a:pPr marL="0" marR="0" lvl="0" indent="0" algn="l" rtl="0">
              <a:lnSpc>
                <a:spcPct val="92000"/>
              </a:lnSpc>
              <a:spcBef>
                <a:spcPts val="300"/>
              </a:spcBef>
              <a:spcAft>
                <a:spcPts val="0"/>
              </a:spcAft>
              <a:buClr>
                <a:srgbClr val="BBE0E3"/>
              </a:buClr>
              <a:buSzPct val="125000"/>
              <a:buFont typeface="Noto Symbol"/>
              <a:buChar char="▪"/>
            </a:pPr>
            <a:r>
              <a:rPr lang="en" sz="800" b="0" i="0" u="none" strike="noStrike" cap="none">
                <a:latin typeface="Calibri"/>
                <a:ea typeface="Calibri"/>
                <a:cs typeface="Calibri"/>
                <a:sym typeface="Calibri"/>
              </a:rPr>
              <a:t>IBM Rational Case Studies: </a:t>
            </a:r>
            <a:r>
              <a:rPr lang="en" sz="1000" b="0" i="0" u="none" strike="noStrike" cap="none">
                <a:latin typeface="Calibri"/>
                <a:ea typeface="Calibri"/>
                <a:cs typeface="Calibri"/>
                <a:sym typeface="Calibri"/>
              </a:rPr>
              <a:t>www.ibm.com/software/success/cssdb.nsf/topstoriesFM?OpenForm&amp;Site=rational</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Shape 740"/>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741" name="Shape 741"/>
          <p:cNvSpPr>
            <a:spLocks noGrp="1" noRot="1" noChangeAspect="1"/>
          </p:cNvSpPr>
          <p:nvPr>
            <p:ph type="sldImg" idx="2"/>
          </p:nvPr>
        </p:nvSpPr>
        <p:spPr>
          <a:xfrm>
            <a:off x="1230248" y="707469"/>
            <a:ext cx="4697400" cy="3542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742" name="Shape 742"/>
          <p:cNvSpPr txBox="1">
            <a:spLocks noGrp="1"/>
          </p:cNvSpPr>
          <p:nvPr>
            <p:ph type="body" idx="1"/>
          </p:nvPr>
        </p:nvSpPr>
        <p:spPr>
          <a:xfrm>
            <a:off x="284261" y="4432230"/>
            <a:ext cx="6589200" cy="4343099"/>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Shape 747"/>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748" name="Shape 748"/>
          <p:cNvSpPr>
            <a:spLocks noGrp="1" noRot="1" noChangeAspect="1"/>
          </p:cNvSpPr>
          <p:nvPr>
            <p:ph type="sldImg" idx="2"/>
          </p:nvPr>
        </p:nvSpPr>
        <p:spPr>
          <a:xfrm>
            <a:off x="1230248" y="707469"/>
            <a:ext cx="4697400" cy="3542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749" name="Shape 749"/>
          <p:cNvSpPr txBox="1">
            <a:spLocks noGrp="1"/>
          </p:cNvSpPr>
          <p:nvPr>
            <p:ph type="body" idx="1"/>
          </p:nvPr>
        </p:nvSpPr>
        <p:spPr>
          <a:xfrm>
            <a:off x="284261" y="4432230"/>
            <a:ext cx="6589200" cy="4343099"/>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Shape 754"/>
          <p:cNvSpPr/>
          <p:nvPr/>
        </p:nvSpPr>
        <p:spPr>
          <a:xfrm>
            <a:off x="4304314" y="9400137"/>
            <a:ext cx="3299448" cy="493461"/>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755" name="Shape 755"/>
          <p:cNvSpPr>
            <a:spLocks noGrp="1" noRot="1" noChangeAspect="1"/>
          </p:cNvSpPr>
          <p:nvPr>
            <p:ph type="sldImg" idx="2"/>
          </p:nvPr>
        </p:nvSpPr>
        <p:spPr>
          <a:xfrm>
            <a:off x="1230248" y="707469"/>
            <a:ext cx="4697311" cy="354218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756" name="Shape 756"/>
          <p:cNvSpPr txBox="1">
            <a:spLocks noGrp="1"/>
          </p:cNvSpPr>
          <p:nvPr>
            <p:ph type="body" idx="1"/>
          </p:nvPr>
        </p:nvSpPr>
        <p:spPr>
          <a:xfrm>
            <a:off x="284261" y="4432230"/>
            <a:ext cx="6589210" cy="4343173"/>
          </a:xfrm>
          <a:prstGeom prst="rect">
            <a:avLst/>
          </a:prstGeom>
          <a:noFill/>
          <a:ln>
            <a:noFill/>
          </a:ln>
        </p:spPr>
        <p:txBody>
          <a:bodyPr lIns="0" tIns="0" rIns="0" bIns="0" anchor="ctr" anchorCtr="0">
            <a:noAutofit/>
          </a:bodyPr>
          <a:lstStyle/>
          <a:p>
            <a:pPr lvl="0">
              <a:spcBef>
                <a:spcPts val="0"/>
              </a:spcBef>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Shape 770"/>
          <p:cNvSpPr/>
          <p:nvPr/>
        </p:nvSpPr>
        <p:spPr>
          <a:xfrm>
            <a:off x="4304314" y="9400137"/>
            <a:ext cx="3299448" cy="493461"/>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771" name="Shape 771"/>
          <p:cNvSpPr>
            <a:spLocks noGrp="1" noRot="1" noChangeAspect="1"/>
          </p:cNvSpPr>
          <p:nvPr>
            <p:ph type="sldImg" idx="2"/>
          </p:nvPr>
        </p:nvSpPr>
        <p:spPr>
          <a:xfrm>
            <a:off x="1230248" y="707469"/>
            <a:ext cx="4697311" cy="354218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772" name="Shape 772"/>
          <p:cNvSpPr txBox="1">
            <a:spLocks noGrp="1"/>
          </p:cNvSpPr>
          <p:nvPr>
            <p:ph type="body" idx="1"/>
          </p:nvPr>
        </p:nvSpPr>
        <p:spPr>
          <a:xfrm>
            <a:off x="284261" y="4432230"/>
            <a:ext cx="6589210" cy="4343173"/>
          </a:xfrm>
          <a:prstGeom prst="rect">
            <a:avLst/>
          </a:prstGeom>
          <a:noFill/>
          <a:ln>
            <a:noFill/>
          </a:ln>
        </p:spPr>
        <p:txBody>
          <a:bodyPr lIns="0" tIns="0" rIns="0" bIns="0" anchor="ctr" anchorCtr="0">
            <a:noAutofit/>
          </a:bodyPr>
          <a:lstStyle/>
          <a:p>
            <a:pPr lvl="0">
              <a:spcBef>
                <a:spcPts val="0"/>
              </a:spcBef>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p:nvPr/>
        </p:nvSpPr>
        <p:spPr>
          <a:xfrm>
            <a:off x="4304314" y="9400137"/>
            <a:ext cx="3299448" cy="493461"/>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780" name="Shape 780"/>
          <p:cNvSpPr>
            <a:spLocks noGrp="1" noRot="1" noChangeAspect="1"/>
          </p:cNvSpPr>
          <p:nvPr>
            <p:ph type="sldImg" idx="2"/>
          </p:nvPr>
        </p:nvSpPr>
        <p:spPr>
          <a:xfrm>
            <a:off x="1230248" y="707469"/>
            <a:ext cx="4697311" cy="354218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781" name="Shape 781"/>
          <p:cNvSpPr txBox="1">
            <a:spLocks noGrp="1"/>
          </p:cNvSpPr>
          <p:nvPr>
            <p:ph type="body" idx="1"/>
          </p:nvPr>
        </p:nvSpPr>
        <p:spPr>
          <a:xfrm>
            <a:off x="284261" y="4432230"/>
            <a:ext cx="6589210" cy="4343173"/>
          </a:xfrm>
          <a:prstGeom prst="rect">
            <a:avLst/>
          </a:prstGeom>
          <a:noFill/>
          <a:ln>
            <a:noFill/>
          </a:ln>
        </p:spPr>
        <p:txBody>
          <a:bodyPr lIns="0" tIns="0" rIns="0" bIns="0" anchor="ctr" anchorCtr="0">
            <a:noAutofit/>
          </a:bodyPr>
          <a:lstStyle/>
          <a:p>
            <a:pPr lvl="0">
              <a:spcBef>
                <a:spcPts val="0"/>
              </a:spcBef>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Shape 789"/>
          <p:cNvSpPr/>
          <p:nvPr/>
        </p:nvSpPr>
        <p:spPr>
          <a:xfrm>
            <a:off x="4304314" y="9400137"/>
            <a:ext cx="3299448" cy="493461"/>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790" name="Shape 790"/>
          <p:cNvSpPr>
            <a:spLocks noGrp="1" noRot="1" noChangeAspect="1"/>
          </p:cNvSpPr>
          <p:nvPr>
            <p:ph type="sldImg" idx="2"/>
          </p:nvPr>
        </p:nvSpPr>
        <p:spPr>
          <a:xfrm>
            <a:off x="1230248" y="707469"/>
            <a:ext cx="4697311" cy="354218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791" name="Shape 791"/>
          <p:cNvSpPr txBox="1">
            <a:spLocks noGrp="1"/>
          </p:cNvSpPr>
          <p:nvPr>
            <p:ph type="body" idx="1"/>
          </p:nvPr>
        </p:nvSpPr>
        <p:spPr>
          <a:xfrm>
            <a:off x="284261" y="4432230"/>
            <a:ext cx="6589210" cy="4343173"/>
          </a:xfrm>
          <a:prstGeom prst="rect">
            <a:avLst/>
          </a:prstGeom>
          <a:noFill/>
          <a:ln>
            <a:noFill/>
          </a:ln>
        </p:spPr>
        <p:txBody>
          <a:bodyPr lIns="0" tIns="0" rIns="0" bIns="0" anchor="ctr"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160" name="Shape 160"/>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161" name="Shape 161"/>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170" name="Shape 170"/>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171" name="Shape 171"/>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p:nvPr/>
        </p:nvSpPr>
        <p:spPr>
          <a:xfrm>
            <a:off x="4304314" y="9400137"/>
            <a:ext cx="3299400" cy="493500"/>
          </a:xfrm>
          <a:prstGeom prst="rect">
            <a:avLst/>
          </a:prstGeom>
          <a:noFill/>
          <a:ln>
            <a:noFill/>
          </a:ln>
        </p:spPr>
        <p:txBody>
          <a:bodyPr lIns="89625" tIns="44800" rIns="89625" bIns="448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181" name="Shape 181"/>
          <p:cNvSpPr>
            <a:spLocks noGrp="1" noRot="1" noChangeAspect="1"/>
          </p:cNvSpPr>
          <p:nvPr>
            <p:ph type="sldImg" idx="2"/>
          </p:nvPr>
        </p:nvSpPr>
        <p:spPr>
          <a:xfrm>
            <a:off x="1143260" y="674673"/>
            <a:ext cx="4572900" cy="3448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182" name="Shape 182"/>
          <p:cNvSpPr txBox="1">
            <a:spLocks noGrp="1"/>
          </p:cNvSpPr>
          <p:nvPr>
            <p:ph type="body" idx="1"/>
          </p:nvPr>
        </p:nvSpPr>
        <p:spPr>
          <a:xfrm>
            <a:off x="894725" y="4347895"/>
            <a:ext cx="5070000" cy="4126200"/>
          </a:xfrm>
          <a:prstGeom prst="rect">
            <a:avLst/>
          </a:prstGeom>
          <a:noFill/>
          <a:ln>
            <a:noFill/>
          </a:ln>
        </p:spPr>
        <p:txBody>
          <a:bodyPr lIns="0" tIns="0" rIns="0" bIns="0" anchor="ctr"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6"/>
            <a:ext cx="8520600" cy="27369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0" y="273600"/>
            <a:ext cx="8229239" cy="1144799"/>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62" name="Shape 62"/>
          <p:cNvSpPr txBox="1">
            <a:spLocks noGrp="1"/>
          </p:cNvSpPr>
          <p:nvPr>
            <p:ph type="subTitle" idx="1"/>
          </p:nvPr>
        </p:nvSpPr>
        <p:spPr>
          <a:xfrm>
            <a:off x="457200" y="1604520"/>
            <a:ext cx="8229239" cy="3977280"/>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0" y="273600"/>
            <a:ext cx="8229239" cy="1144799"/>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66" name="Shape 66"/>
          <p:cNvSpPr txBox="1">
            <a:spLocks noGrp="1"/>
          </p:cNvSpPr>
          <p:nvPr>
            <p:ph type="body" idx="1"/>
          </p:nvPr>
        </p:nvSpPr>
        <p:spPr>
          <a:xfrm>
            <a:off x="457200" y="1604520"/>
            <a:ext cx="8229239" cy="397728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73600"/>
            <a:ext cx="8229239" cy="1144799"/>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69" name="Shape 69"/>
          <p:cNvSpPr txBox="1">
            <a:spLocks noGrp="1"/>
          </p:cNvSpPr>
          <p:nvPr>
            <p:ph type="body" idx="1"/>
          </p:nvPr>
        </p:nvSpPr>
        <p:spPr>
          <a:xfrm>
            <a:off x="457200" y="1604520"/>
            <a:ext cx="4015800" cy="397728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0" name="Shape 70"/>
          <p:cNvSpPr txBox="1">
            <a:spLocks noGrp="1"/>
          </p:cNvSpPr>
          <p:nvPr>
            <p:ph type="body" idx="2"/>
          </p:nvPr>
        </p:nvSpPr>
        <p:spPr>
          <a:xfrm>
            <a:off x="4674239" y="1604520"/>
            <a:ext cx="4015800" cy="397728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273600"/>
            <a:ext cx="8229239" cy="1144799"/>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Shape 73"/>
        <p:cNvGrpSpPr/>
        <p:nvPr/>
      </p:nvGrpSpPr>
      <p:grpSpPr>
        <a:xfrm>
          <a:off x="0" y="0"/>
          <a:ext cx="0" cy="0"/>
          <a:chOff x="0" y="0"/>
          <a:chExt cx="0" cy="0"/>
        </a:xfrm>
      </p:grpSpPr>
      <p:sp>
        <p:nvSpPr>
          <p:cNvPr id="74" name="Shape 74"/>
          <p:cNvSpPr txBox="1">
            <a:spLocks noGrp="1"/>
          </p:cNvSpPr>
          <p:nvPr>
            <p:ph type="subTitle" idx="1"/>
          </p:nvPr>
        </p:nvSpPr>
        <p:spPr>
          <a:xfrm>
            <a:off x="457200" y="273600"/>
            <a:ext cx="8229239" cy="5307839"/>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AndObj">
  <p:cSld name="Title, 2 Content and Cont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200" y="273600"/>
            <a:ext cx="8229239" cy="1144799"/>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77" name="Shape 77"/>
          <p:cNvSpPr txBox="1">
            <a:spLocks noGrp="1"/>
          </p:cNvSpPr>
          <p:nvPr>
            <p:ph type="body" idx="1"/>
          </p:nvPr>
        </p:nvSpPr>
        <p:spPr>
          <a:xfrm>
            <a:off x="457200" y="1604520"/>
            <a:ext cx="4015800" cy="18968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8" name="Shape 78"/>
          <p:cNvSpPr txBox="1">
            <a:spLocks noGrp="1"/>
          </p:cNvSpPr>
          <p:nvPr>
            <p:ph type="body" idx="2"/>
          </p:nvPr>
        </p:nvSpPr>
        <p:spPr>
          <a:xfrm>
            <a:off x="457200" y="3682080"/>
            <a:ext cx="4015800" cy="18968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9" name="Shape 79"/>
          <p:cNvSpPr txBox="1">
            <a:spLocks noGrp="1"/>
          </p:cNvSpPr>
          <p:nvPr>
            <p:ph type="body" idx="3"/>
          </p:nvPr>
        </p:nvSpPr>
        <p:spPr>
          <a:xfrm>
            <a:off x="4674239" y="1604520"/>
            <a:ext cx="4015800" cy="397728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457200" y="273600"/>
            <a:ext cx="8229239" cy="1144799"/>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82" name="Shape 82"/>
          <p:cNvSpPr txBox="1">
            <a:spLocks noGrp="1"/>
          </p:cNvSpPr>
          <p:nvPr>
            <p:ph type="body" idx="1"/>
          </p:nvPr>
        </p:nvSpPr>
        <p:spPr>
          <a:xfrm>
            <a:off x="457200" y="1604520"/>
            <a:ext cx="4015800" cy="397728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83" name="Shape 83"/>
          <p:cNvSpPr txBox="1">
            <a:spLocks noGrp="1"/>
          </p:cNvSpPr>
          <p:nvPr>
            <p:ph type="body" idx="2"/>
          </p:nvPr>
        </p:nvSpPr>
        <p:spPr>
          <a:xfrm>
            <a:off x="4674239" y="1604520"/>
            <a:ext cx="4015800" cy="18968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84" name="Shape 84"/>
          <p:cNvSpPr txBox="1">
            <a:spLocks noGrp="1"/>
          </p:cNvSpPr>
          <p:nvPr>
            <p:ph type="body" idx="3"/>
          </p:nvPr>
        </p:nvSpPr>
        <p:spPr>
          <a:xfrm>
            <a:off x="4674239" y="3682080"/>
            <a:ext cx="4015800" cy="18968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OverTx">
  <p:cSld name="Title, 2 Content over Content">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273600"/>
            <a:ext cx="8229239" cy="1144799"/>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87" name="Shape 87"/>
          <p:cNvSpPr txBox="1">
            <a:spLocks noGrp="1"/>
          </p:cNvSpPr>
          <p:nvPr>
            <p:ph type="body" idx="1"/>
          </p:nvPr>
        </p:nvSpPr>
        <p:spPr>
          <a:xfrm>
            <a:off x="457200" y="1604520"/>
            <a:ext cx="4015800" cy="18968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88" name="Shape 88"/>
          <p:cNvSpPr txBox="1">
            <a:spLocks noGrp="1"/>
          </p:cNvSpPr>
          <p:nvPr>
            <p:ph type="body" idx="2"/>
          </p:nvPr>
        </p:nvSpPr>
        <p:spPr>
          <a:xfrm>
            <a:off x="4674239" y="1604520"/>
            <a:ext cx="4015800" cy="18968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89" name="Shape 89"/>
          <p:cNvSpPr txBox="1">
            <a:spLocks noGrp="1"/>
          </p:cNvSpPr>
          <p:nvPr>
            <p:ph type="body" idx="3"/>
          </p:nvPr>
        </p:nvSpPr>
        <p:spPr>
          <a:xfrm>
            <a:off x="457200" y="3682080"/>
            <a:ext cx="8229239" cy="18968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cSld name="Title, Content over Content">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273600"/>
            <a:ext cx="8229239" cy="1144799"/>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92" name="Shape 92"/>
          <p:cNvSpPr txBox="1">
            <a:spLocks noGrp="1"/>
          </p:cNvSpPr>
          <p:nvPr>
            <p:ph type="body" idx="1"/>
          </p:nvPr>
        </p:nvSpPr>
        <p:spPr>
          <a:xfrm>
            <a:off x="457200" y="1604520"/>
            <a:ext cx="8229239" cy="18968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93" name="Shape 93"/>
          <p:cNvSpPr txBox="1">
            <a:spLocks noGrp="1"/>
          </p:cNvSpPr>
          <p:nvPr>
            <p:ph type="body" idx="2"/>
          </p:nvPr>
        </p:nvSpPr>
        <p:spPr>
          <a:xfrm>
            <a:off x="457200" y="3682080"/>
            <a:ext cx="8229239" cy="18968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cSld name="Title, 4 Content">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57200" y="273600"/>
            <a:ext cx="8229239" cy="1144799"/>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96" name="Shape 96"/>
          <p:cNvSpPr txBox="1">
            <a:spLocks noGrp="1"/>
          </p:cNvSpPr>
          <p:nvPr>
            <p:ph type="body" idx="1"/>
          </p:nvPr>
        </p:nvSpPr>
        <p:spPr>
          <a:xfrm>
            <a:off x="457200" y="1604520"/>
            <a:ext cx="4015800" cy="18968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97" name="Shape 97"/>
          <p:cNvSpPr txBox="1">
            <a:spLocks noGrp="1"/>
          </p:cNvSpPr>
          <p:nvPr>
            <p:ph type="body" idx="2"/>
          </p:nvPr>
        </p:nvSpPr>
        <p:spPr>
          <a:xfrm>
            <a:off x="4674239" y="1604520"/>
            <a:ext cx="4015800" cy="18968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98" name="Shape 98"/>
          <p:cNvSpPr txBox="1">
            <a:spLocks noGrp="1"/>
          </p:cNvSpPr>
          <p:nvPr>
            <p:ph type="body" idx="3"/>
          </p:nvPr>
        </p:nvSpPr>
        <p:spPr>
          <a:xfrm>
            <a:off x="4674239" y="3682080"/>
            <a:ext cx="4015800" cy="18968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99" name="Shape 99"/>
          <p:cNvSpPr txBox="1">
            <a:spLocks noGrp="1"/>
          </p:cNvSpPr>
          <p:nvPr>
            <p:ph type="body" idx="4"/>
          </p:nvPr>
        </p:nvSpPr>
        <p:spPr>
          <a:xfrm>
            <a:off x="457200" y="3682080"/>
            <a:ext cx="4015800" cy="189683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6 Content">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57200" y="273600"/>
            <a:ext cx="8229239" cy="1144799"/>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102" name="Shape 102"/>
          <p:cNvSpPr txBox="1">
            <a:spLocks noGrp="1"/>
          </p:cNvSpPr>
          <p:nvPr>
            <p:ph type="body" idx="1"/>
          </p:nvPr>
        </p:nvSpPr>
        <p:spPr>
          <a:xfrm>
            <a:off x="457200" y="1604520"/>
            <a:ext cx="8229239" cy="397728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103" name="Shape 103"/>
          <p:cNvSpPr txBox="1">
            <a:spLocks noGrp="1"/>
          </p:cNvSpPr>
          <p:nvPr>
            <p:ph type="body" idx="2"/>
          </p:nvPr>
        </p:nvSpPr>
        <p:spPr>
          <a:xfrm>
            <a:off x="457200" y="1604520"/>
            <a:ext cx="8229239" cy="397728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pic>
        <p:nvPicPr>
          <p:cNvPr id="104" name="Shape 104"/>
          <p:cNvPicPr preferRelativeResize="0"/>
          <p:nvPr/>
        </p:nvPicPr>
        <p:blipFill rotWithShape="1">
          <a:blip r:embed="rId2">
            <a:alphaModFix/>
          </a:blip>
          <a:srcRect/>
          <a:stretch/>
        </p:blipFill>
        <p:spPr>
          <a:xfrm>
            <a:off x="2079000" y="1604520"/>
            <a:ext cx="4984920" cy="3977280"/>
          </a:xfrm>
          <a:prstGeom prst="rect">
            <a:avLst/>
          </a:prstGeom>
          <a:noFill/>
          <a:ln>
            <a:noFill/>
          </a:ln>
        </p:spPr>
      </p:pic>
      <p:pic>
        <p:nvPicPr>
          <p:cNvPr id="105" name="Shape 105"/>
          <p:cNvPicPr preferRelativeResize="0"/>
          <p:nvPr/>
        </p:nvPicPr>
        <p:blipFill rotWithShape="1">
          <a:blip r:embed="rId2">
            <a:alphaModFix/>
          </a:blip>
          <a:srcRect/>
          <a:stretch/>
        </p:blipFill>
        <p:spPr>
          <a:xfrm>
            <a:off x="2079000" y="1604520"/>
            <a:ext cx="4984920" cy="39772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theme" Target="../theme/theme3.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11125" y="177800"/>
            <a:ext cx="8221662" cy="481011"/>
          </a:xfrm>
          <a:prstGeom prst="rect">
            <a:avLst/>
          </a:prstGeom>
          <a:noFill/>
          <a:ln>
            <a:noFill/>
          </a:ln>
        </p:spPr>
        <p:txBody>
          <a:bodyPr lIns="91425" tIns="91425" rIns="91425" bIns="91425" anchor="ctr" anchorCtr="0"/>
          <a:lstStyle>
            <a:lvl1pPr marL="0" marR="0" lvl="0" indent="0" algn="l" rtl="0">
              <a:lnSpc>
                <a:spcPct val="85000"/>
              </a:lnSpc>
              <a:spcBef>
                <a:spcPts val="0"/>
              </a:spcBef>
              <a:spcAft>
                <a:spcPts val="0"/>
              </a:spcAft>
              <a:defRPr/>
            </a:lvl1pPr>
            <a:lvl2pPr marL="742950" marR="0" lvl="1" indent="-285750" algn="l" rtl="0">
              <a:lnSpc>
                <a:spcPct val="85000"/>
              </a:lnSpc>
              <a:spcBef>
                <a:spcPts val="0"/>
              </a:spcBef>
              <a:spcAft>
                <a:spcPts val="0"/>
              </a:spcAft>
              <a:defRPr/>
            </a:lvl2pPr>
            <a:lvl3pPr marL="1143000" marR="0" lvl="2" indent="-228600" algn="l" rtl="0">
              <a:lnSpc>
                <a:spcPct val="85000"/>
              </a:lnSpc>
              <a:spcBef>
                <a:spcPts val="0"/>
              </a:spcBef>
              <a:spcAft>
                <a:spcPts val="0"/>
              </a:spcAft>
              <a:defRPr/>
            </a:lvl3pPr>
            <a:lvl4pPr marL="1600200" marR="0" lvl="3" indent="-228600" algn="l" rtl="0">
              <a:lnSpc>
                <a:spcPct val="85000"/>
              </a:lnSpc>
              <a:spcBef>
                <a:spcPts val="0"/>
              </a:spcBef>
              <a:spcAft>
                <a:spcPts val="0"/>
              </a:spcAft>
              <a:defRPr/>
            </a:lvl4pPr>
            <a:lvl5pPr marL="2057400" marR="0" lvl="4" indent="-228600" algn="l" rtl="0">
              <a:lnSpc>
                <a:spcPct val="85000"/>
              </a:lnSpc>
              <a:spcBef>
                <a:spcPts val="0"/>
              </a:spcBef>
              <a:spcAft>
                <a:spcPts val="0"/>
              </a:spcAft>
              <a:defRPr/>
            </a:lvl5pPr>
            <a:lvl6pPr marL="2514600" marR="0" lvl="5" indent="-228600" algn="l" rtl="0">
              <a:lnSpc>
                <a:spcPct val="85000"/>
              </a:lnSpc>
              <a:spcBef>
                <a:spcPts val="0"/>
              </a:spcBef>
              <a:spcAft>
                <a:spcPts val="0"/>
              </a:spcAft>
              <a:defRPr/>
            </a:lvl6pPr>
            <a:lvl7pPr marL="3429000" marR="0" lvl="6" indent="-228600" algn="l" rtl="0">
              <a:lnSpc>
                <a:spcPct val="85000"/>
              </a:lnSpc>
              <a:spcBef>
                <a:spcPts val="0"/>
              </a:spcBef>
              <a:spcAft>
                <a:spcPts val="0"/>
              </a:spcAft>
              <a:defRPr/>
            </a:lvl7pPr>
            <a:lvl8pPr marL="4800600" marR="0" lvl="7" indent="-228600" algn="l" rtl="0">
              <a:lnSpc>
                <a:spcPct val="85000"/>
              </a:lnSpc>
              <a:spcBef>
                <a:spcPts val="0"/>
              </a:spcBef>
              <a:spcAft>
                <a:spcPts val="0"/>
              </a:spcAft>
              <a:defRPr/>
            </a:lvl8pPr>
            <a:lvl9pPr marL="6629400" marR="0" lvl="8" indent="-228600" algn="l" rtl="0">
              <a:lnSpc>
                <a:spcPct val="85000"/>
              </a:lnSpc>
              <a:spcBef>
                <a:spcPts val="0"/>
              </a:spcBef>
              <a:spcAft>
                <a:spcPts val="0"/>
              </a:spcAft>
              <a:defRPr/>
            </a:lvl9pPr>
          </a:lstStyle>
          <a:p>
            <a:endParaRPr/>
          </a:p>
        </p:txBody>
      </p:sp>
      <p:sp>
        <p:nvSpPr>
          <p:cNvPr id="52" name="Shape 52"/>
          <p:cNvSpPr txBox="1">
            <a:spLocks noGrp="1"/>
          </p:cNvSpPr>
          <p:nvPr>
            <p:ph type="body" idx="1"/>
          </p:nvPr>
        </p:nvSpPr>
        <p:spPr>
          <a:xfrm>
            <a:off x="111125" y="1344612"/>
            <a:ext cx="8221662" cy="3976687"/>
          </a:xfrm>
          <a:prstGeom prst="rect">
            <a:avLst/>
          </a:prstGeom>
          <a:noFill/>
          <a:ln>
            <a:noFill/>
          </a:ln>
        </p:spPr>
        <p:txBody>
          <a:bodyPr lIns="91425" tIns="91425" rIns="91425" bIns="91425" anchor="t" anchorCtr="0"/>
          <a:lstStyle>
            <a:lvl1pPr marL="342900" marR="0" lvl="0" indent="-342900" algn="l" rtl="0">
              <a:lnSpc>
                <a:spcPct val="90000"/>
              </a:lnSpc>
              <a:spcBef>
                <a:spcPts val="1400"/>
              </a:spcBef>
              <a:spcAft>
                <a:spcPts val="0"/>
              </a:spcAft>
              <a:defRPr/>
            </a:lvl1pPr>
            <a:lvl2pPr marL="742950" marR="0" lvl="1" indent="-285750" algn="l" rtl="0">
              <a:lnSpc>
                <a:spcPct val="90000"/>
              </a:lnSpc>
              <a:spcBef>
                <a:spcPts val="1200"/>
              </a:spcBef>
              <a:spcAft>
                <a:spcPts val="0"/>
              </a:spcAft>
              <a:defRPr/>
            </a:lvl2pPr>
            <a:lvl3pPr marL="1143000" marR="0" lvl="2" indent="-228600" algn="l" rtl="0">
              <a:lnSpc>
                <a:spcPct val="90000"/>
              </a:lnSpc>
              <a:spcBef>
                <a:spcPts val="800"/>
              </a:spcBef>
              <a:spcAft>
                <a:spcPts val="0"/>
              </a:spcAft>
              <a:defRPr/>
            </a:lvl3pPr>
            <a:lvl4pPr marL="1600200" marR="0" lvl="3" indent="-228600" algn="l" rtl="0">
              <a:lnSpc>
                <a:spcPct val="90000"/>
              </a:lnSpc>
              <a:spcBef>
                <a:spcPts val="800"/>
              </a:spcBef>
              <a:spcAft>
                <a:spcPts val="0"/>
              </a:spcAft>
              <a:defRPr/>
            </a:lvl4pPr>
            <a:lvl5pPr marL="2057400" marR="0" lvl="4" indent="-228600" algn="l" rtl="0">
              <a:lnSpc>
                <a:spcPct val="90000"/>
              </a:lnSpc>
              <a:spcBef>
                <a:spcPts val="600"/>
              </a:spcBef>
              <a:spcAft>
                <a:spcPts val="0"/>
              </a:spcAft>
              <a:defRPr/>
            </a:lvl5pPr>
            <a:lvl6pPr marL="2514600" marR="0" lvl="5" indent="-228600" algn="l" rtl="0">
              <a:lnSpc>
                <a:spcPct val="90000"/>
              </a:lnSpc>
              <a:spcBef>
                <a:spcPts val="600"/>
              </a:spcBef>
              <a:spcAft>
                <a:spcPts val="0"/>
              </a:spcAft>
              <a:defRPr/>
            </a:lvl6pPr>
            <a:lvl7pPr marL="3429000" marR="0" lvl="6" indent="-228600" algn="l" rtl="0">
              <a:lnSpc>
                <a:spcPct val="90000"/>
              </a:lnSpc>
              <a:spcBef>
                <a:spcPts val="600"/>
              </a:spcBef>
              <a:spcAft>
                <a:spcPts val="0"/>
              </a:spcAft>
              <a:defRPr/>
            </a:lvl7pPr>
            <a:lvl8pPr marL="4800600" marR="0" lvl="7" indent="-228600" algn="l" rtl="0">
              <a:lnSpc>
                <a:spcPct val="90000"/>
              </a:lnSpc>
              <a:spcBef>
                <a:spcPts val="600"/>
              </a:spcBef>
              <a:spcAft>
                <a:spcPts val="0"/>
              </a:spcAft>
              <a:defRPr/>
            </a:lvl8pPr>
            <a:lvl9pPr marL="6629400" marR="0" lvl="8" indent="-228600" algn="l" rtl="0">
              <a:lnSpc>
                <a:spcPct val="90000"/>
              </a:lnSpc>
              <a:spcBef>
                <a:spcPts val="600"/>
              </a:spcBef>
              <a:spcAft>
                <a:spcPts val="0"/>
              </a:spcAft>
              <a:defRPr/>
            </a:lvl9pPr>
          </a:lstStyle>
          <a:p>
            <a:endParaRPr/>
          </a:p>
        </p:txBody>
      </p:sp>
      <p:sp>
        <p:nvSpPr>
          <p:cNvPr id="53" name="Shape 53"/>
          <p:cNvSpPr txBox="1"/>
          <p:nvPr/>
        </p:nvSpPr>
        <p:spPr>
          <a:xfrm>
            <a:off x="6556375" y="6248400"/>
            <a:ext cx="2130424" cy="473075"/>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FFFFFF"/>
              </a:buClr>
              <a:buFont typeface="Arial"/>
              <a:buNone/>
            </a:pPr>
            <a:r>
              <a:rPr lang="en"/>
              <a:t> </a:t>
            </a: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sp>
        <p:nvSpPr>
          <p:cNvPr id="57" name="Shape 57"/>
          <p:cNvSpPr/>
          <p:nvPr/>
        </p:nvSpPr>
        <p:spPr>
          <a:xfrm>
            <a:off x="6556320" y="6248519"/>
            <a:ext cx="2130119" cy="472680"/>
          </a:xfrm>
          <a:prstGeom prst="rect">
            <a:avLst/>
          </a:prstGeom>
          <a:noFill/>
          <a:ln>
            <a:noFill/>
          </a:ln>
        </p:spPr>
        <p:txBody>
          <a:bodyPr lIns="0" tIns="0" rIns="0" bIns="0" anchor="t" anchorCtr="0">
            <a:noAutofit/>
          </a:bodyPr>
          <a:lstStyle/>
          <a:p>
            <a:pPr marL="0" marR="0" lvl="0" indent="0" algn="r" rtl="0">
              <a:lnSpc>
                <a:spcPct val="100000"/>
              </a:lnSpc>
              <a:spcBef>
                <a:spcPts val="0"/>
              </a:spcBef>
              <a:buSzPct val="25000"/>
              <a:buNone/>
            </a:pPr>
            <a:r>
              <a:rPr lang="en" sz="1400" b="0" i="0" u="none" strike="noStrike" cap="none">
                <a:solidFill>
                  <a:srgbClr val="000000"/>
                </a:solidFill>
                <a:latin typeface="Arial"/>
                <a:ea typeface="Arial"/>
                <a:cs typeface="Arial"/>
                <a:sym typeface="Arial"/>
              </a:rPr>
              <a:t> </a:t>
            </a:r>
          </a:p>
        </p:txBody>
      </p:sp>
      <p:sp>
        <p:nvSpPr>
          <p:cNvPr id="58" name="Shape 58"/>
          <p:cNvSpPr txBox="1">
            <a:spLocks noGrp="1"/>
          </p:cNvSpPr>
          <p:nvPr>
            <p:ph type="title"/>
          </p:nvPr>
        </p:nvSpPr>
        <p:spPr>
          <a:xfrm>
            <a:off x="457200" y="273600"/>
            <a:ext cx="8229239" cy="1144799"/>
          </a:xfrm>
          <a:prstGeom prst="rect">
            <a:avLst/>
          </a:prstGeom>
          <a:noFill/>
          <a:ln>
            <a:noFill/>
          </a:ln>
        </p:spPr>
        <p:txBody>
          <a:bodyPr lIns="91425" tIns="91425" rIns="91425" bIns="91425" anchor="ctr" anchorCtr="0"/>
          <a:lstStyle>
            <a:lvl1pPr marL="0" marR="0" lvl="0" indent="0" algn="l" rtl="0">
              <a:spcBef>
                <a:spcPts val="0"/>
              </a:spcBef>
              <a:buNone/>
              <a:defRPr sz="1800" b="0" i="0" u="none" strike="noStrike" cap="none"/>
            </a:lvl1pPr>
            <a:lvl2pPr marL="0" marR="0" lvl="1" indent="0" algn="l" rtl="0">
              <a:spcBef>
                <a:spcPts val="0"/>
              </a:spcBef>
              <a:buNone/>
              <a:defRPr sz="1800" b="0" i="0" u="none" strike="noStrike" cap="none"/>
            </a:lvl2pPr>
            <a:lvl3pPr marL="0" marR="0" lvl="2" indent="0" algn="l" rtl="0">
              <a:spcBef>
                <a:spcPts val="0"/>
              </a:spcBef>
              <a:buNone/>
              <a:defRPr sz="1800" b="0" i="0" u="none" strike="noStrike" cap="none"/>
            </a:lvl3pPr>
            <a:lvl4pPr marL="0" marR="0" lvl="3" indent="0" algn="l" rtl="0">
              <a:spcBef>
                <a:spcPts val="0"/>
              </a:spcBef>
              <a:buNone/>
              <a:defRPr sz="1800" b="0" i="0" u="none" strike="noStrike" cap="none"/>
            </a:lvl4pPr>
            <a:lvl5pPr marL="0" marR="0" lvl="4" indent="0" algn="l" rtl="0">
              <a:spcBef>
                <a:spcPts val="0"/>
              </a:spcBef>
              <a:buNone/>
              <a:defRPr sz="1800" b="0" i="0" u="none" strike="noStrike" cap="none"/>
            </a:lvl5pPr>
            <a:lvl6pPr marL="0" marR="0" lvl="5" indent="0" algn="l" rtl="0">
              <a:spcBef>
                <a:spcPts val="0"/>
              </a:spcBef>
              <a:buNone/>
              <a:defRPr sz="1800" b="0" i="0" u="none" strike="noStrike" cap="none"/>
            </a:lvl6pPr>
            <a:lvl7pPr marL="0" marR="0" lvl="6" indent="0" algn="l" rtl="0">
              <a:spcBef>
                <a:spcPts val="0"/>
              </a:spcBef>
              <a:buNone/>
              <a:defRPr sz="1800" b="0" i="0" u="none" strike="noStrike" cap="none"/>
            </a:lvl7pPr>
            <a:lvl8pPr marL="0" marR="0" lvl="7" indent="0" algn="l" rtl="0">
              <a:spcBef>
                <a:spcPts val="0"/>
              </a:spcBef>
              <a:buNone/>
              <a:defRPr sz="1800" b="0" i="0" u="none" strike="noStrike" cap="none"/>
            </a:lvl8pPr>
            <a:lvl9pPr marL="0" marR="0" lvl="8" indent="0" algn="l" rtl="0">
              <a:spcBef>
                <a:spcPts val="0"/>
              </a:spcBef>
              <a:buNone/>
              <a:defRPr sz="1800" b="0" i="0" u="none" strike="noStrike" cap="none"/>
            </a:lvl9pPr>
          </a:lstStyle>
          <a:p>
            <a:endParaRPr/>
          </a:p>
        </p:txBody>
      </p:sp>
      <p:sp>
        <p:nvSpPr>
          <p:cNvPr id="59" name="Shape 59"/>
          <p:cNvSpPr txBox="1">
            <a:spLocks noGrp="1"/>
          </p:cNvSpPr>
          <p:nvPr>
            <p:ph type="body" idx="1"/>
          </p:nvPr>
        </p:nvSpPr>
        <p:spPr>
          <a:xfrm>
            <a:off x="457200" y="1604520"/>
            <a:ext cx="8229239" cy="397728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7.png"/><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1" Type="http://schemas.openxmlformats.org/officeDocument/2006/relationships/image" Target="../media/image26.jpg"/><Relationship Id="rId12" Type="http://schemas.openxmlformats.org/officeDocument/2006/relationships/image" Target="../media/image27.png"/><Relationship Id="rId13" Type="http://schemas.openxmlformats.org/officeDocument/2006/relationships/image" Target="../media/image28.png"/><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hyperlink" Target="http://youtube.com/v/8nJg1QU9cP4" TargetMode="External"/><Relationship Id="rId6" Type="http://schemas.openxmlformats.org/officeDocument/2006/relationships/image" Target="../media/image22.jpg"/><Relationship Id="rId7" Type="http://schemas.openxmlformats.org/officeDocument/2006/relationships/hyperlink" Target="http://youtube.com/v/lbdaODQkVKQ" TargetMode="External"/><Relationship Id="rId8" Type="http://schemas.openxmlformats.org/officeDocument/2006/relationships/image" Target="../media/image23.jpg"/><Relationship Id="rId9" Type="http://schemas.openxmlformats.org/officeDocument/2006/relationships/image" Target="../media/image24.png"/><Relationship Id="rId10"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5.png"/><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hyperlink" Target="https://dev.eclipse.org/mailman/listinfo/ice-users" TargetMode="External"/><Relationship Id="rId4" Type="http://schemas.openxmlformats.org/officeDocument/2006/relationships/hyperlink" Target="http://sourceforge.net/projects/niceproject/files/nightly/nice/" TargetMode="External"/><Relationship Id="rId5" Type="http://schemas.openxmlformats.org/officeDocument/2006/relationships/hyperlink" Target="http://sourceforge.net/p/niceproject/docs/Main%20Page/" TargetMode="External"/><Relationship Id="rId6" Type="http://schemas.openxmlformats.org/officeDocument/2006/relationships/hyperlink" Target="https://dev.eclipse.org/mailman/listinfo/ice-dev" TargetMode="External"/><Relationship Id="rId7" Type="http://schemas.openxmlformats.org/officeDocument/2006/relationships/hyperlink" Target="http://www.eclipse.org/downloads/" TargetMode="External"/><Relationship Id="rId8" Type="http://schemas.openxmlformats.org/officeDocument/2006/relationships/hyperlink" Target="http://wiki.eclipse.org/ICE_Build_Instructions" TargetMode="External"/><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9"/>
        <p:cNvGrpSpPr/>
        <p:nvPr/>
      </p:nvGrpSpPr>
      <p:grpSpPr>
        <a:xfrm>
          <a:off x="0" y="0"/>
          <a:ext cx="0" cy="0"/>
          <a:chOff x="0" y="0"/>
          <a:chExt cx="0" cy="0"/>
        </a:xfrm>
      </p:grpSpPr>
      <p:sp>
        <p:nvSpPr>
          <p:cNvPr id="110" name="Shape 110"/>
          <p:cNvSpPr txBox="1"/>
          <p:nvPr/>
        </p:nvSpPr>
        <p:spPr>
          <a:xfrm>
            <a:off x="152400" y="336550"/>
            <a:ext cx="3962399" cy="2300286"/>
          </a:xfrm>
          <a:prstGeom prst="rect">
            <a:avLst/>
          </a:prstGeom>
          <a:noFill/>
          <a:ln>
            <a:noFill/>
          </a:ln>
        </p:spPr>
        <p:txBody>
          <a:bodyPr lIns="90000" tIns="46800" rIns="90000" bIns="46800" anchor="ctr" anchorCtr="0">
            <a:noAutofit/>
          </a:bodyPr>
          <a:lstStyle/>
          <a:p>
            <a:pPr marL="0" marR="0" lvl="0" indent="-69850" algn="l" rtl="0">
              <a:lnSpc>
                <a:spcPct val="100000"/>
              </a:lnSpc>
              <a:spcBef>
                <a:spcPts val="0"/>
              </a:spcBef>
              <a:spcAft>
                <a:spcPts val="0"/>
              </a:spcAft>
              <a:buClr>
                <a:schemeClr val="dk1"/>
              </a:buClr>
              <a:buSzPct val="45833"/>
              <a:buFont typeface="Arial"/>
              <a:buNone/>
            </a:pPr>
            <a:r>
              <a:rPr lang="en" sz="2400" b="1">
                <a:solidFill>
                  <a:srgbClr val="006C3A"/>
                </a:solidFill>
              </a:rPr>
              <a:t>A Proposal on Workflows and the Interoperability</a:t>
            </a:r>
          </a:p>
          <a:p>
            <a:pPr marL="0" marR="0" lvl="0" indent="-69850" algn="l" rtl="0">
              <a:lnSpc>
                <a:spcPct val="100000"/>
              </a:lnSpc>
              <a:spcBef>
                <a:spcPts val="0"/>
              </a:spcBef>
              <a:spcAft>
                <a:spcPts val="0"/>
              </a:spcAft>
              <a:buClr>
                <a:schemeClr val="dk1"/>
              </a:buClr>
              <a:buSzPct val="45833"/>
              <a:buFont typeface="Arial"/>
              <a:buNone/>
            </a:pPr>
            <a:r>
              <a:rPr lang="en" sz="2400" b="1">
                <a:solidFill>
                  <a:srgbClr val="006C3A"/>
                </a:solidFill>
              </a:rPr>
              <a:t>of Workflow Management Systems</a:t>
            </a:r>
          </a:p>
        </p:txBody>
      </p:sp>
      <p:sp>
        <p:nvSpPr>
          <p:cNvPr id="111" name="Shape 111"/>
          <p:cNvSpPr txBox="1"/>
          <p:nvPr/>
        </p:nvSpPr>
        <p:spPr>
          <a:xfrm>
            <a:off x="228600" y="2755900"/>
            <a:ext cx="4343400" cy="3046411"/>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Jay Jay Billings</a:t>
            </a:r>
          </a:p>
          <a:p>
            <a:pPr marL="0" marR="0" lvl="0" indent="0" algn="l" rtl="0">
              <a:lnSpc>
                <a:spcPct val="100000"/>
              </a:lnSpc>
              <a:spcBef>
                <a:spcPts val="0"/>
              </a:spcBef>
              <a:spcAft>
                <a:spcPts val="0"/>
              </a:spcAft>
              <a:buClr>
                <a:srgbClr val="000000"/>
              </a:buClr>
              <a:buSzPct val="25000"/>
              <a:buFont typeface="Arial"/>
              <a:buNone/>
            </a:pPr>
            <a:r>
              <a:rPr lang="en" sz="1400" b="0" i="1" u="none" strike="noStrike" cap="none">
                <a:solidFill>
                  <a:srgbClr val="000000"/>
                </a:solidFill>
                <a:latin typeface="Arial"/>
                <a:ea typeface="Arial"/>
                <a:cs typeface="Arial"/>
                <a:sym typeface="Arial"/>
              </a:rPr>
              <a:t>Research Staff</a:t>
            </a:r>
          </a:p>
          <a:p>
            <a:pPr marL="0" marR="0" lvl="0" indent="0" algn="l" rtl="0">
              <a:lnSpc>
                <a:spcPct val="100000"/>
              </a:lnSpc>
              <a:spcBef>
                <a:spcPts val="0"/>
              </a:spcBef>
              <a:spcAft>
                <a:spcPts val="0"/>
              </a:spcAft>
              <a:buClr>
                <a:srgbClr val="000000"/>
              </a:buClr>
              <a:buSzPct val="25000"/>
              <a:buFont typeface="Arial"/>
              <a:buNone/>
            </a:pPr>
            <a:r>
              <a:rPr lang="en" sz="1400" b="0" i="1" u="none" strike="noStrike" cap="none">
                <a:solidFill>
                  <a:srgbClr val="000000"/>
                </a:solidFill>
                <a:latin typeface="Arial"/>
                <a:ea typeface="Arial"/>
                <a:cs typeface="Arial"/>
                <a:sym typeface="Arial"/>
              </a:rPr>
              <a:t>Oak Ridge National Laboratory</a:t>
            </a:r>
          </a:p>
          <a:p>
            <a:pPr marL="0" marR="0" lvl="0" indent="0" algn="l" rtl="0">
              <a:lnSpc>
                <a:spcPct val="100000"/>
              </a:lnSpc>
              <a:spcBef>
                <a:spcPts val="0"/>
              </a:spcBef>
              <a:spcAft>
                <a:spcPts val="0"/>
              </a:spcAft>
              <a:buClr>
                <a:srgbClr val="000000"/>
              </a:buClr>
              <a:buFont typeface="Arial"/>
              <a:buNone/>
            </a:pPr>
            <a:r>
              <a:rPr lang="en" i="1"/>
              <a:t>The Bredesen Center - UTK</a:t>
            </a:r>
          </a:p>
          <a:p>
            <a:pPr marL="0" marR="0" lvl="0" indent="0" algn="l" rtl="0">
              <a:lnSpc>
                <a:spcPct val="100000"/>
              </a:lnSpc>
              <a:spcBef>
                <a:spcPts val="0"/>
              </a:spcBef>
              <a:spcAft>
                <a:spcPts val="0"/>
              </a:spcAft>
              <a:buClr>
                <a:srgbClr val="000000"/>
              </a:buClr>
              <a:buSzPct val="25000"/>
              <a:buFont typeface="Arial"/>
              <a:buNone/>
            </a:pPr>
            <a:r>
              <a:rPr lang="en" sz="1400" b="0" i="1" u="none" strike="noStrike" cap="none">
                <a:solidFill>
                  <a:srgbClr val="000000"/>
                </a:solidFill>
                <a:latin typeface="Arial"/>
                <a:ea typeface="Arial"/>
                <a:cs typeface="Arial"/>
                <a:sym typeface="Arial"/>
              </a:rPr>
              <a:t>billingsjj@ornl.gov</a:t>
            </a:r>
          </a:p>
          <a:p>
            <a:pPr marL="0" marR="0" lvl="0" indent="0" algn="l" rtl="0">
              <a:lnSpc>
                <a:spcPct val="100000"/>
              </a:lnSpc>
              <a:spcBef>
                <a:spcPts val="0"/>
              </a:spcBef>
              <a:spcAft>
                <a:spcPts val="0"/>
              </a:spcAft>
              <a:buClr>
                <a:srgbClr val="000000"/>
              </a:buClr>
              <a:buSzPct val="25000"/>
              <a:buFont typeface="Arial"/>
              <a:buNone/>
            </a:pPr>
            <a:r>
              <a:rPr lang="en" sz="1400" b="0" i="1" u="none" strike="noStrike" cap="none">
                <a:solidFill>
                  <a:srgbClr val="000000"/>
                </a:solidFill>
                <a:latin typeface="Arial"/>
                <a:ea typeface="Arial"/>
                <a:cs typeface="Arial"/>
                <a:sym typeface="Arial"/>
              </a:rPr>
              <a:t>@jayjaybillings</a:t>
            </a:r>
          </a:p>
          <a:p>
            <a:pPr marL="0" marR="0" lvl="0" indent="0" algn="l" rtl="0">
              <a:lnSpc>
                <a:spcPct val="100000"/>
              </a:lnSpc>
              <a:spcBef>
                <a:spcPts val="0"/>
              </a:spcBef>
              <a:spcAft>
                <a:spcPts val="0"/>
              </a:spcAft>
              <a:buClr>
                <a:srgbClr val="000000"/>
              </a:buClr>
              <a:buSzPct val="25000"/>
              <a:buFont typeface="Arial"/>
              <a:buNone/>
            </a:pPr>
            <a:r>
              <a:rPr lang="en" sz="1400" b="0" i="1" u="none" strike="noStrike" cap="none">
                <a:solidFill>
                  <a:srgbClr val="000000"/>
                </a:solidFill>
                <a:latin typeface="Arial"/>
                <a:ea typeface="Arial"/>
                <a:cs typeface="Arial"/>
                <a:sym typeface="Arial"/>
              </a:rPr>
              <a:t>+jayjaybillings</a:t>
            </a:r>
            <a:r>
              <a:rPr lang="en" sz="1200" b="0" i="1" u="none" strike="noStrike" cap="none">
                <a:solidFill>
                  <a:srgbClr val="000000"/>
                </a:solidFill>
                <a:latin typeface="Arial"/>
                <a:ea typeface="Arial"/>
                <a:cs typeface="Arial"/>
                <a:sym typeface="Arial"/>
              </a:rPr>
              <a:t/>
            </a:r>
            <a:br>
              <a:rPr lang="en" sz="1200" b="0" i="1" u="none" strike="noStrike" cap="none">
                <a:solidFill>
                  <a:srgbClr val="000000"/>
                </a:solidFill>
                <a:latin typeface="Arial"/>
                <a:ea typeface="Arial"/>
                <a:cs typeface="Arial"/>
                <a:sym typeface="Arial"/>
              </a:rPr>
            </a:br>
            <a:endParaRPr lang="en" sz="12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25000"/>
              <a:buFont typeface="Arial"/>
              <a:buNone/>
            </a:pPr>
            <a:r>
              <a:rPr lang="en" sz="1400" b="0" i="1" u="none" strike="noStrike" cap="none">
                <a:solidFill>
                  <a:srgbClr val="000000"/>
                </a:solidFill>
                <a:latin typeface="Arial"/>
                <a:ea typeface="Arial"/>
                <a:cs typeface="Arial"/>
                <a:sym typeface="Arial"/>
              </a:rPr>
              <a:t>201</a:t>
            </a:r>
            <a:r>
              <a:rPr lang="en" i="1"/>
              <a:t>70111</a:t>
            </a:r>
          </a:p>
          <a:p>
            <a:pPr marL="0" marR="0" lvl="0" indent="0" algn="l" rtl="0">
              <a:lnSpc>
                <a:spcPct val="100000"/>
              </a:lnSpc>
              <a:spcBef>
                <a:spcPts val="0"/>
              </a:spcBef>
              <a:spcAft>
                <a:spcPts val="0"/>
              </a:spcAft>
              <a:buNone/>
            </a:pPr>
            <a:endParaRPr sz="1400" b="0" i="1"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0"/>
        <p:cNvGrpSpPr/>
        <p:nvPr/>
      </p:nvGrpSpPr>
      <p:grpSpPr>
        <a:xfrm>
          <a:off x="0" y="0"/>
          <a:ext cx="0" cy="0"/>
          <a:chOff x="0" y="0"/>
          <a:chExt cx="0" cy="0"/>
        </a:xfrm>
      </p:grpSpPr>
      <p:sp>
        <p:nvSpPr>
          <p:cNvPr id="191" name="Shape 191"/>
          <p:cNvSpPr txBox="1"/>
          <p:nvPr/>
        </p:nvSpPr>
        <p:spPr>
          <a:xfrm>
            <a:off x="457200" y="2825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Grid vs. M&amp;S Workflows</a:t>
            </a:r>
          </a:p>
        </p:txBody>
      </p:sp>
      <p:sp>
        <p:nvSpPr>
          <p:cNvPr id="192" name="Shape 192"/>
          <p:cNvSpPr txBox="1"/>
          <p:nvPr/>
        </p:nvSpPr>
        <p:spPr>
          <a:xfrm>
            <a:off x="504300" y="958200"/>
            <a:ext cx="8182500" cy="5326800"/>
          </a:xfrm>
          <a:prstGeom prst="rect">
            <a:avLst/>
          </a:prstGeom>
          <a:noFill/>
          <a:ln>
            <a:noFill/>
          </a:ln>
        </p:spPr>
        <p:txBody>
          <a:bodyPr lIns="91425" tIns="91425" rIns="91425" bIns="91425" anchor="t" anchorCtr="0">
            <a:noAutofit/>
          </a:bodyPr>
          <a:lstStyle/>
          <a:p>
            <a:pPr lvl="0">
              <a:spcBef>
                <a:spcPts val="0"/>
              </a:spcBef>
              <a:buNone/>
            </a:pPr>
            <a:r>
              <a:rPr lang="en" sz="2400"/>
              <a:t>What do they automate?</a:t>
            </a:r>
          </a:p>
          <a:p>
            <a:pPr lvl="0" rtl="0">
              <a:spcBef>
                <a:spcPts val="0"/>
              </a:spcBef>
              <a:buNone/>
            </a:pPr>
            <a:endParaRPr sz="2400"/>
          </a:p>
          <a:p>
            <a:pPr marL="457200" lvl="0" indent="-381000" rtl="0">
              <a:spcBef>
                <a:spcPts val="0"/>
              </a:spcBef>
              <a:buSzPct val="100000"/>
              <a:buChar char="●"/>
            </a:pPr>
            <a:r>
              <a:rPr lang="en" sz="2400"/>
              <a:t>Grid workflows automate tasks like data reduction &amp; staging. M&amp;S workflows automate tasks like mesh generation and visualization.</a:t>
            </a:r>
          </a:p>
          <a:p>
            <a:pPr lvl="0" rtl="0">
              <a:spcBef>
                <a:spcPts val="0"/>
              </a:spcBef>
              <a:buNone/>
            </a:pPr>
            <a:endParaRPr sz="2400"/>
          </a:p>
          <a:p>
            <a:pPr marL="457200" lvl="0" indent="-381000" rtl="0">
              <a:spcBef>
                <a:spcPts val="0"/>
              </a:spcBef>
              <a:buSzPct val="100000"/>
              <a:buChar char="●"/>
            </a:pPr>
            <a:r>
              <a:rPr lang="en" sz="2400"/>
              <a:t>Grid workflows are generally </a:t>
            </a:r>
            <a:r>
              <a:rPr lang="en" sz="2400" i="1"/>
              <a:t>abstract</a:t>
            </a:r>
            <a:r>
              <a:rPr lang="en" sz="2400"/>
              <a:t> and automate resource selection. M&amp;S workflows are/do not.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7"/>
        <p:cNvGrpSpPr/>
        <p:nvPr/>
      </p:nvGrpSpPr>
      <p:grpSpPr>
        <a:xfrm>
          <a:off x="0" y="0"/>
          <a:ext cx="0" cy="0"/>
          <a:chOff x="0" y="0"/>
          <a:chExt cx="0" cy="0"/>
        </a:xfrm>
      </p:grpSpPr>
      <p:sp>
        <p:nvSpPr>
          <p:cNvPr id="198" name="Shape 198"/>
          <p:cNvSpPr txBox="1"/>
          <p:nvPr/>
        </p:nvSpPr>
        <p:spPr>
          <a:xfrm>
            <a:off x="457200" y="2825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Workflow Management Systems</a:t>
            </a:r>
          </a:p>
        </p:txBody>
      </p:sp>
      <p:sp>
        <p:nvSpPr>
          <p:cNvPr id="199" name="Shape 199"/>
          <p:cNvSpPr txBox="1"/>
          <p:nvPr/>
        </p:nvSpPr>
        <p:spPr>
          <a:xfrm>
            <a:off x="551100" y="1289475"/>
            <a:ext cx="8135700" cy="1642500"/>
          </a:xfrm>
          <a:prstGeom prst="rect">
            <a:avLst/>
          </a:prstGeom>
          <a:noFill/>
          <a:ln>
            <a:noFill/>
          </a:ln>
        </p:spPr>
        <p:txBody>
          <a:bodyPr lIns="91425" tIns="91425" rIns="91425" bIns="91425" anchor="t" anchorCtr="0">
            <a:noAutofit/>
          </a:bodyPr>
          <a:lstStyle/>
          <a:p>
            <a:pPr lvl="0" rtl="0">
              <a:spcBef>
                <a:spcPts val="0"/>
              </a:spcBef>
              <a:buNone/>
            </a:pPr>
            <a:r>
              <a:rPr lang="en" sz="2400"/>
              <a:t>Workflows are described in some “executable” way</a:t>
            </a:r>
          </a:p>
          <a:p>
            <a:pPr marL="457200" lvl="0" indent="-381000" rtl="0">
              <a:spcBef>
                <a:spcPts val="0"/>
              </a:spcBef>
              <a:buSzPct val="100000"/>
              <a:buChar char="●"/>
            </a:pPr>
            <a:r>
              <a:rPr lang="en" sz="2400"/>
              <a:t>as a standalone executable</a:t>
            </a:r>
          </a:p>
          <a:p>
            <a:pPr marL="457200" lvl="0" indent="-381000" rtl="0">
              <a:spcBef>
                <a:spcPts val="0"/>
              </a:spcBef>
              <a:buSzPct val="100000"/>
              <a:buChar char="●"/>
            </a:pPr>
            <a:r>
              <a:rPr lang="en" sz="2400"/>
              <a:t>declaratively in XML, MOML, BEPL, etc.</a:t>
            </a:r>
          </a:p>
          <a:p>
            <a:pPr marL="457200" lvl="0" indent="-381000" rtl="0">
              <a:spcBef>
                <a:spcPts val="0"/>
              </a:spcBef>
              <a:buSzPct val="100000"/>
              <a:buChar char="●"/>
            </a:pPr>
            <a:r>
              <a:rPr lang="en" sz="2400"/>
              <a:t>through code that is interpreted at runtime</a:t>
            </a:r>
          </a:p>
          <a:p>
            <a:pPr lvl="0" rtl="0">
              <a:spcBef>
                <a:spcPts val="0"/>
              </a:spcBef>
              <a:buNone/>
            </a:pPr>
            <a:endParaRPr/>
          </a:p>
        </p:txBody>
      </p:sp>
      <p:sp>
        <p:nvSpPr>
          <p:cNvPr id="200" name="Shape 200"/>
          <p:cNvSpPr txBox="1"/>
          <p:nvPr/>
        </p:nvSpPr>
        <p:spPr>
          <a:xfrm>
            <a:off x="551100" y="3194475"/>
            <a:ext cx="8135700" cy="1944300"/>
          </a:xfrm>
          <a:prstGeom prst="rect">
            <a:avLst/>
          </a:prstGeom>
          <a:noFill/>
          <a:ln>
            <a:noFill/>
          </a:ln>
        </p:spPr>
        <p:txBody>
          <a:bodyPr lIns="91425" tIns="91425" rIns="91425" bIns="91425" anchor="t" anchorCtr="0">
            <a:noAutofit/>
          </a:bodyPr>
          <a:lstStyle/>
          <a:p>
            <a:pPr lvl="0" rtl="0">
              <a:spcBef>
                <a:spcPts val="0"/>
              </a:spcBef>
              <a:buNone/>
            </a:pPr>
            <a:r>
              <a:rPr lang="en" sz="2400"/>
              <a:t>A </a:t>
            </a:r>
            <a:r>
              <a:rPr lang="en" sz="2400" b="1" i="1"/>
              <a:t>Workflow Management System</a:t>
            </a:r>
            <a:r>
              <a:rPr lang="en" sz="2400"/>
              <a:t> (WMS) is responsible for processing </a:t>
            </a:r>
            <a:r>
              <a:rPr lang="en" sz="2400" i="1"/>
              <a:t>workflow descriptions</a:t>
            </a:r>
            <a:r>
              <a:rPr lang="en" sz="2400"/>
              <a:t>, which includes moving data, launching tasks, interacting with compute resources, tracking provenance, etc. to complete the workflow.</a:t>
            </a:r>
          </a:p>
          <a:p>
            <a:pPr lvl="0" rtl="0">
              <a:spcBef>
                <a:spcPts val="0"/>
              </a:spcBef>
              <a:buNone/>
            </a:pPr>
            <a:endParaRPr/>
          </a:p>
        </p:txBody>
      </p:sp>
      <p:sp>
        <p:nvSpPr>
          <p:cNvPr id="201" name="Shape 201"/>
          <p:cNvSpPr txBox="1"/>
          <p:nvPr/>
        </p:nvSpPr>
        <p:spPr>
          <a:xfrm>
            <a:off x="308975" y="5461325"/>
            <a:ext cx="8454000" cy="922200"/>
          </a:xfrm>
          <a:prstGeom prst="rect">
            <a:avLst/>
          </a:prstGeom>
          <a:noFill/>
          <a:ln>
            <a:noFill/>
          </a:ln>
        </p:spPr>
        <p:txBody>
          <a:bodyPr lIns="91425" tIns="91425" rIns="91425" bIns="91425" anchor="t" anchorCtr="0">
            <a:noAutofit/>
          </a:bodyPr>
          <a:lstStyle/>
          <a:p>
            <a:pPr lvl="0" algn="ctr">
              <a:spcBef>
                <a:spcPts val="0"/>
              </a:spcBef>
              <a:buNone/>
            </a:pPr>
            <a:r>
              <a:rPr lang="en" sz="2400" b="1">
                <a:solidFill>
                  <a:srgbClr val="FF0000"/>
                </a:solidFill>
              </a:rPr>
              <a:t>Note:</a:t>
            </a:r>
            <a:r>
              <a:rPr lang="en" sz="2400"/>
              <a:t> Some single-use </a:t>
            </a:r>
            <a:r>
              <a:rPr lang="en" sz="2400" i="1"/>
              <a:t>programs</a:t>
            </a:r>
            <a:r>
              <a:rPr lang="en" sz="2400"/>
              <a:t> are process workflows, but cannot be considered to be a WMS!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6"/>
        <p:cNvGrpSpPr/>
        <p:nvPr/>
      </p:nvGrpSpPr>
      <p:grpSpPr>
        <a:xfrm>
          <a:off x="0" y="0"/>
          <a:ext cx="0" cy="0"/>
          <a:chOff x="0" y="0"/>
          <a:chExt cx="0" cy="0"/>
        </a:xfrm>
      </p:grpSpPr>
      <p:sp>
        <p:nvSpPr>
          <p:cNvPr id="207" name="Shape 207"/>
          <p:cNvSpPr txBox="1"/>
          <p:nvPr/>
        </p:nvSpPr>
        <p:spPr>
          <a:xfrm>
            <a:off x="457200" y="2825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Workflow Management Systems</a:t>
            </a:r>
          </a:p>
        </p:txBody>
      </p:sp>
      <p:sp>
        <p:nvSpPr>
          <p:cNvPr id="208" name="Shape 208"/>
          <p:cNvSpPr txBox="1"/>
          <p:nvPr/>
        </p:nvSpPr>
        <p:spPr>
          <a:xfrm>
            <a:off x="308975" y="1041725"/>
            <a:ext cx="8454000" cy="9222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2400" b="1">
                <a:solidFill>
                  <a:srgbClr val="FF0000"/>
                </a:solidFill>
              </a:rPr>
              <a:t>Note:</a:t>
            </a:r>
            <a:r>
              <a:rPr lang="en" sz="2400"/>
              <a:t> Some single-use </a:t>
            </a:r>
            <a:r>
              <a:rPr lang="en" sz="2400" i="1"/>
              <a:t>programs</a:t>
            </a:r>
            <a:r>
              <a:rPr lang="en" sz="2400"/>
              <a:t> are process workflows, but cannot be considered to be a WMS!</a:t>
            </a:r>
          </a:p>
        </p:txBody>
      </p:sp>
      <p:sp>
        <p:nvSpPr>
          <p:cNvPr id="209" name="Shape 209"/>
          <p:cNvSpPr txBox="1"/>
          <p:nvPr/>
        </p:nvSpPr>
        <p:spPr>
          <a:xfrm>
            <a:off x="308975" y="2413325"/>
            <a:ext cx="8454000" cy="922200"/>
          </a:xfrm>
          <a:prstGeom prst="rect">
            <a:avLst/>
          </a:prstGeom>
          <a:noFill/>
          <a:ln>
            <a:noFill/>
          </a:ln>
        </p:spPr>
        <p:txBody>
          <a:bodyPr lIns="91425" tIns="91425" rIns="91425" bIns="91425" anchor="t" anchorCtr="0">
            <a:noAutofit/>
          </a:bodyPr>
          <a:lstStyle/>
          <a:p>
            <a:pPr lvl="0" algn="ctr" rtl="0">
              <a:spcBef>
                <a:spcPts val="0"/>
              </a:spcBef>
              <a:buNone/>
            </a:pPr>
            <a:r>
              <a:rPr lang="en" sz="2400"/>
              <a:t>Theoretical reasons abound, but practically:</a:t>
            </a:r>
          </a:p>
          <a:p>
            <a:pPr lvl="0" algn="ctr" rtl="0">
              <a:spcBef>
                <a:spcPts val="0"/>
              </a:spcBef>
              <a:buNone/>
            </a:pPr>
            <a:r>
              <a:rPr lang="en" sz="2400" i="1"/>
              <a:t>Does some program automate a workflow, but not “generally extensible” to other workflows? - Not a WMS!</a:t>
            </a:r>
          </a:p>
        </p:txBody>
      </p:sp>
      <p:sp>
        <p:nvSpPr>
          <p:cNvPr id="210" name="Shape 210"/>
          <p:cNvSpPr txBox="1"/>
          <p:nvPr/>
        </p:nvSpPr>
        <p:spPr>
          <a:xfrm>
            <a:off x="308975" y="4089725"/>
            <a:ext cx="8454000" cy="1497000"/>
          </a:xfrm>
          <a:prstGeom prst="rect">
            <a:avLst/>
          </a:prstGeom>
          <a:noFill/>
          <a:ln>
            <a:noFill/>
          </a:ln>
        </p:spPr>
        <p:txBody>
          <a:bodyPr lIns="91425" tIns="91425" rIns="91425" bIns="91425" anchor="t" anchorCtr="0">
            <a:noAutofit/>
          </a:bodyPr>
          <a:lstStyle/>
          <a:p>
            <a:pPr lvl="0" algn="ctr" rtl="0">
              <a:spcBef>
                <a:spcPts val="0"/>
              </a:spcBef>
              <a:buNone/>
            </a:pPr>
            <a:r>
              <a:rPr lang="en" sz="2400"/>
              <a:t>“Generally extensible” = programmable through a public mechanism or API that doesn’t require the assistance of the original author!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5"/>
        <p:cNvGrpSpPr/>
        <p:nvPr/>
      </p:nvGrpSpPr>
      <p:grpSpPr>
        <a:xfrm>
          <a:off x="0" y="0"/>
          <a:ext cx="0" cy="0"/>
          <a:chOff x="0" y="0"/>
          <a:chExt cx="0" cy="0"/>
        </a:xfrm>
      </p:grpSpPr>
      <p:sp>
        <p:nvSpPr>
          <p:cNvPr id="216" name="Shape 216"/>
          <p:cNvSpPr txBox="1"/>
          <p:nvPr/>
        </p:nvSpPr>
        <p:spPr>
          <a:xfrm>
            <a:off x="457200" y="2825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Workflow Management Systems</a:t>
            </a:r>
          </a:p>
        </p:txBody>
      </p:sp>
      <p:sp>
        <p:nvSpPr>
          <p:cNvPr id="217" name="Shape 217"/>
          <p:cNvSpPr txBox="1"/>
          <p:nvPr/>
        </p:nvSpPr>
        <p:spPr>
          <a:xfrm>
            <a:off x="551100" y="1289475"/>
            <a:ext cx="8135700" cy="2864700"/>
          </a:xfrm>
          <a:prstGeom prst="rect">
            <a:avLst/>
          </a:prstGeom>
          <a:noFill/>
          <a:ln>
            <a:noFill/>
          </a:ln>
        </p:spPr>
        <p:txBody>
          <a:bodyPr lIns="91425" tIns="91425" rIns="91425" bIns="91425" anchor="t" anchorCtr="0">
            <a:noAutofit/>
          </a:bodyPr>
          <a:lstStyle/>
          <a:p>
            <a:pPr lvl="0" algn="ctr">
              <a:spcBef>
                <a:spcPts val="0"/>
              </a:spcBef>
              <a:buNone/>
            </a:pPr>
            <a:r>
              <a:rPr lang="en" sz="2400"/>
              <a:t>Scientific WMSes are not interoperable!</a:t>
            </a:r>
          </a:p>
          <a:p>
            <a:pPr lvl="0" rtl="0">
              <a:spcBef>
                <a:spcPts val="0"/>
              </a:spcBef>
              <a:buNone/>
            </a:pPr>
            <a:endParaRPr sz="2400"/>
          </a:p>
          <a:p>
            <a:pPr marL="457200" lvl="0" indent="-381000" rtl="0">
              <a:spcBef>
                <a:spcPts val="0"/>
              </a:spcBef>
              <a:buSzPct val="100000"/>
              <a:buChar char="●"/>
            </a:pPr>
            <a:r>
              <a:rPr lang="en" sz="2400"/>
              <a:t>Most have their own workflow description languages or extensions (different “definitions” of a workflow)</a:t>
            </a:r>
          </a:p>
          <a:p>
            <a:pPr lvl="0" rtl="0">
              <a:spcBef>
                <a:spcPts val="0"/>
              </a:spcBef>
              <a:buNone/>
            </a:pPr>
            <a:endParaRPr sz="2400"/>
          </a:p>
          <a:p>
            <a:pPr marL="457200" lvl="0" indent="-381000" rtl="0">
              <a:spcBef>
                <a:spcPts val="0"/>
              </a:spcBef>
              <a:buSzPct val="100000"/>
              <a:buChar char="●"/>
            </a:pPr>
            <a:r>
              <a:rPr lang="en" sz="2400"/>
              <a:t>All WMSes are require customization to process a particular workflow and become domain specific</a:t>
            </a:r>
          </a:p>
          <a:p>
            <a:pPr lvl="0" rtl="0">
              <a:spcBef>
                <a:spcPts val="0"/>
              </a:spcBef>
              <a:buNone/>
            </a:pPr>
            <a:endParaRPr sz="2400"/>
          </a:p>
          <a:p>
            <a:pPr marL="457200" lvl="0" indent="-381000" rtl="0">
              <a:spcBef>
                <a:spcPts val="0"/>
              </a:spcBef>
              <a:buSzPct val="100000"/>
              <a:buChar char="●"/>
            </a:pPr>
            <a:r>
              <a:rPr lang="en" sz="2400"/>
              <a:t>There is a natural mismatch between grid and M&amp;S workflows by definition.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2"/>
        <p:cNvGrpSpPr/>
        <p:nvPr/>
      </p:nvGrpSpPr>
      <p:grpSpPr>
        <a:xfrm>
          <a:off x="0" y="0"/>
          <a:ext cx="0" cy="0"/>
          <a:chOff x="0" y="0"/>
          <a:chExt cx="0" cy="0"/>
        </a:xfrm>
      </p:grpSpPr>
      <p:sp>
        <p:nvSpPr>
          <p:cNvPr id="223" name="Shape 223"/>
          <p:cNvSpPr txBox="1"/>
          <p:nvPr/>
        </p:nvSpPr>
        <p:spPr>
          <a:xfrm>
            <a:off x="457200" y="2825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Workflow Management Systems</a:t>
            </a:r>
          </a:p>
        </p:txBody>
      </p:sp>
      <p:sp>
        <p:nvSpPr>
          <p:cNvPr id="224" name="Shape 224"/>
          <p:cNvSpPr txBox="1"/>
          <p:nvPr/>
        </p:nvSpPr>
        <p:spPr>
          <a:xfrm>
            <a:off x="551100" y="1213275"/>
            <a:ext cx="8135700" cy="630900"/>
          </a:xfrm>
          <a:prstGeom prst="rect">
            <a:avLst/>
          </a:prstGeom>
          <a:noFill/>
          <a:ln>
            <a:noFill/>
          </a:ln>
        </p:spPr>
        <p:txBody>
          <a:bodyPr lIns="91425" tIns="91425" rIns="91425" bIns="91425" anchor="t" anchorCtr="0">
            <a:noAutofit/>
          </a:bodyPr>
          <a:lstStyle/>
          <a:p>
            <a:pPr lvl="0" algn="ctr" rtl="0">
              <a:spcBef>
                <a:spcPts val="0"/>
              </a:spcBef>
              <a:buNone/>
            </a:pPr>
            <a:r>
              <a:rPr lang="en" sz="2400" b="1" i="1">
                <a:solidFill>
                  <a:srgbClr val="1B5527"/>
                </a:solidFill>
              </a:rPr>
              <a:t>Most WMSes have the same design!</a:t>
            </a:r>
          </a:p>
        </p:txBody>
      </p:sp>
      <p:sp>
        <p:nvSpPr>
          <p:cNvPr id="225" name="Shape 225"/>
          <p:cNvSpPr txBox="1"/>
          <p:nvPr/>
        </p:nvSpPr>
        <p:spPr>
          <a:xfrm>
            <a:off x="152200" y="1975275"/>
            <a:ext cx="8827800" cy="630900"/>
          </a:xfrm>
          <a:prstGeom prst="rect">
            <a:avLst/>
          </a:prstGeom>
          <a:noFill/>
          <a:ln>
            <a:noFill/>
          </a:ln>
        </p:spPr>
        <p:txBody>
          <a:bodyPr lIns="91425" tIns="91425" rIns="91425" bIns="91425" anchor="t" anchorCtr="0">
            <a:noAutofit/>
          </a:bodyPr>
          <a:lstStyle/>
          <a:p>
            <a:pPr lvl="0" algn="ctr" rtl="0">
              <a:spcBef>
                <a:spcPts val="0"/>
              </a:spcBef>
              <a:buNone/>
            </a:pPr>
            <a:r>
              <a:rPr lang="en" sz="2400"/>
              <a:t>Typically MVC with appropriate extensions (n-level, MMVC, etc.)</a:t>
            </a:r>
          </a:p>
          <a:p>
            <a:pPr lvl="0" rtl="0">
              <a:spcBef>
                <a:spcPts val="0"/>
              </a:spcBef>
              <a:buNone/>
            </a:pPr>
            <a:endParaRPr/>
          </a:p>
        </p:txBody>
      </p:sp>
      <p:sp>
        <p:nvSpPr>
          <p:cNvPr id="226" name="Shape 226"/>
          <p:cNvSpPr/>
          <p:nvPr/>
        </p:nvSpPr>
        <p:spPr>
          <a:xfrm>
            <a:off x="6061175" y="4812525"/>
            <a:ext cx="2497800" cy="1647300"/>
          </a:xfrm>
          <a:prstGeom prst="rect">
            <a:avLst/>
          </a:prstGeom>
          <a:solidFill>
            <a:srgbClr val="93C47D"/>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7" name="Shape 227"/>
          <p:cNvSpPr/>
          <p:nvPr/>
        </p:nvSpPr>
        <p:spPr>
          <a:xfrm>
            <a:off x="3317975" y="2831325"/>
            <a:ext cx="2497800" cy="1647300"/>
          </a:xfrm>
          <a:prstGeom prst="rect">
            <a:avLst/>
          </a:prstGeom>
          <a:solidFill>
            <a:srgbClr val="93C47D"/>
          </a:solidFill>
          <a:ln w="9525" cap="flat" cmpd="sng">
            <a:solidFill>
              <a:srgbClr val="1B5527"/>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28" name="Shape 228"/>
          <p:cNvSpPr/>
          <p:nvPr/>
        </p:nvSpPr>
        <p:spPr>
          <a:xfrm>
            <a:off x="574775" y="4812525"/>
            <a:ext cx="2497800" cy="1647300"/>
          </a:xfrm>
          <a:prstGeom prst="rect">
            <a:avLst/>
          </a:prstGeom>
          <a:solidFill>
            <a:srgbClr val="93C47D"/>
          </a:solidFill>
          <a:ln w="9525" cap="flat" cmpd="sng">
            <a:solidFill>
              <a:srgbClr val="1B5527"/>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29" name="Shape 229"/>
          <p:cNvSpPr txBox="1"/>
          <p:nvPr/>
        </p:nvSpPr>
        <p:spPr>
          <a:xfrm>
            <a:off x="3554350" y="2846850"/>
            <a:ext cx="2059200" cy="1593900"/>
          </a:xfrm>
          <a:prstGeom prst="rect">
            <a:avLst/>
          </a:prstGeom>
          <a:noFill/>
          <a:ln>
            <a:noFill/>
          </a:ln>
        </p:spPr>
        <p:txBody>
          <a:bodyPr lIns="91425" tIns="91425" rIns="91425" bIns="91425" anchor="t" anchorCtr="0">
            <a:noAutofit/>
          </a:bodyPr>
          <a:lstStyle/>
          <a:p>
            <a:pPr lvl="0" algn="ctr">
              <a:spcBef>
                <a:spcPts val="0"/>
              </a:spcBef>
              <a:buNone/>
            </a:pPr>
            <a:r>
              <a:rPr lang="en" sz="2400" b="1" strike="sngStrike">
                <a:solidFill>
                  <a:srgbClr val="FFFFFF"/>
                </a:solidFill>
              </a:rPr>
              <a:t>Controller</a:t>
            </a:r>
          </a:p>
          <a:p>
            <a:pPr lvl="0" algn="ctr">
              <a:spcBef>
                <a:spcPts val="0"/>
              </a:spcBef>
              <a:buNone/>
            </a:pPr>
            <a:r>
              <a:rPr lang="en" sz="2400" b="1">
                <a:solidFill>
                  <a:srgbClr val="FFFFFF"/>
                </a:solidFill>
              </a:rPr>
              <a:t>Workflow Enactment Engine</a:t>
            </a:r>
          </a:p>
        </p:txBody>
      </p:sp>
      <p:sp>
        <p:nvSpPr>
          <p:cNvPr id="230" name="Shape 230"/>
          <p:cNvSpPr txBox="1"/>
          <p:nvPr/>
        </p:nvSpPr>
        <p:spPr>
          <a:xfrm>
            <a:off x="811150" y="5132850"/>
            <a:ext cx="2059200" cy="955500"/>
          </a:xfrm>
          <a:prstGeom prst="rect">
            <a:avLst/>
          </a:prstGeom>
          <a:noFill/>
          <a:ln>
            <a:noFill/>
          </a:ln>
        </p:spPr>
        <p:txBody>
          <a:bodyPr lIns="91425" tIns="91425" rIns="91425" bIns="91425" anchor="t" anchorCtr="0">
            <a:noAutofit/>
          </a:bodyPr>
          <a:lstStyle/>
          <a:p>
            <a:pPr lvl="0" algn="ctr" rtl="0">
              <a:spcBef>
                <a:spcPts val="0"/>
              </a:spcBef>
              <a:buNone/>
            </a:pPr>
            <a:r>
              <a:rPr lang="en" sz="2400" b="1" strike="sngStrike">
                <a:solidFill>
                  <a:srgbClr val="FFFFFF"/>
                </a:solidFill>
              </a:rPr>
              <a:t>View</a:t>
            </a:r>
          </a:p>
          <a:p>
            <a:pPr lvl="0" algn="ctr" rtl="0">
              <a:spcBef>
                <a:spcPts val="0"/>
              </a:spcBef>
              <a:buNone/>
            </a:pPr>
            <a:r>
              <a:rPr lang="en" sz="2400" b="1">
                <a:solidFill>
                  <a:srgbClr val="FFFFFF"/>
                </a:solidFill>
              </a:rPr>
              <a:t>Client</a:t>
            </a:r>
          </a:p>
        </p:txBody>
      </p:sp>
      <p:sp>
        <p:nvSpPr>
          <p:cNvPr id="231" name="Shape 231"/>
          <p:cNvSpPr txBox="1"/>
          <p:nvPr/>
        </p:nvSpPr>
        <p:spPr>
          <a:xfrm>
            <a:off x="6297550" y="4904250"/>
            <a:ext cx="2059200" cy="1555500"/>
          </a:xfrm>
          <a:prstGeom prst="rect">
            <a:avLst/>
          </a:prstGeom>
          <a:noFill/>
          <a:ln>
            <a:noFill/>
          </a:ln>
        </p:spPr>
        <p:txBody>
          <a:bodyPr lIns="91425" tIns="91425" rIns="91425" bIns="91425" anchor="t" anchorCtr="0">
            <a:noAutofit/>
          </a:bodyPr>
          <a:lstStyle/>
          <a:p>
            <a:pPr lvl="0" algn="ctr" rtl="0">
              <a:spcBef>
                <a:spcPts val="0"/>
              </a:spcBef>
              <a:buNone/>
            </a:pPr>
            <a:r>
              <a:rPr lang="en" sz="2400" b="1" strike="sngStrike">
                <a:solidFill>
                  <a:srgbClr val="FFFFFF"/>
                </a:solidFill>
              </a:rPr>
              <a:t>Model</a:t>
            </a:r>
          </a:p>
          <a:p>
            <a:pPr lvl="0" algn="ctr" rtl="0">
              <a:spcBef>
                <a:spcPts val="0"/>
              </a:spcBef>
              <a:buNone/>
            </a:pPr>
            <a:r>
              <a:rPr lang="en" sz="2400" b="1">
                <a:solidFill>
                  <a:srgbClr val="FFFFFF"/>
                </a:solidFill>
              </a:rPr>
              <a:t>Workflow Description  &amp; Data</a:t>
            </a:r>
          </a:p>
        </p:txBody>
      </p:sp>
      <p:cxnSp>
        <p:nvCxnSpPr>
          <p:cNvPr id="232" name="Shape 232"/>
          <p:cNvCxnSpPr>
            <a:stCxn id="227" idx="1"/>
            <a:endCxn id="228" idx="0"/>
          </p:cNvCxnSpPr>
          <p:nvPr/>
        </p:nvCxnSpPr>
        <p:spPr>
          <a:xfrm flipH="1">
            <a:off x="1823675" y="3654975"/>
            <a:ext cx="1494300" cy="1157700"/>
          </a:xfrm>
          <a:prstGeom prst="straightConnector1">
            <a:avLst/>
          </a:prstGeom>
          <a:noFill/>
          <a:ln w="28575" cap="flat" cmpd="sng">
            <a:solidFill>
              <a:schemeClr val="dk2"/>
            </a:solidFill>
            <a:prstDash val="solid"/>
            <a:round/>
            <a:headEnd type="none" w="lg" len="lg"/>
            <a:tailEnd type="stealth" w="lg" len="lg"/>
          </a:ln>
        </p:spPr>
      </p:cxnSp>
      <p:cxnSp>
        <p:nvCxnSpPr>
          <p:cNvPr id="233" name="Shape 233"/>
          <p:cNvCxnSpPr>
            <a:stCxn id="228" idx="3"/>
            <a:endCxn id="226" idx="1"/>
          </p:cNvCxnSpPr>
          <p:nvPr/>
        </p:nvCxnSpPr>
        <p:spPr>
          <a:xfrm>
            <a:off x="3072575" y="5636175"/>
            <a:ext cx="2988600" cy="0"/>
          </a:xfrm>
          <a:prstGeom prst="straightConnector1">
            <a:avLst/>
          </a:prstGeom>
          <a:noFill/>
          <a:ln w="28575" cap="flat" cmpd="sng">
            <a:solidFill>
              <a:schemeClr val="dk2"/>
            </a:solidFill>
            <a:prstDash val="solid"/>
            <a:round/>
            <a:headEnd type="none" w="lg" len="lg"/>
            <a:tailEnd type="none" w="lg" len="lg"/>
          </a:ln>
        </p:spPr>
      </p:cxnSp>
      <p:cxnSp>
        <p:nvCxnSpPr>
          <p:cNvPr id="234" name="Shape 234"/>
          <p:cNvCxnSpPr>
            <a:stCxn id="227" idx="3"/>
            <a:endCxn id="226" idx="0"/>
          </p:cNvCxnSpPr>
          <p:nvPr/>
        </p:nvCxnSpPr>
        <p:spPr>
          <a:xfrm>
            <a:off x="5815775" y="3654975"/>
            <a:ext cx="1494300" cy="1157700"/>
          </a:xfrm>
          <a:prstGeom prst="straightConnector1">
            <a:avLst/>
          </a:prstGeom>
          <a:noFill/>
          <a:ln w="28575" cap="flat" cmpd="sng">
            <a:solidFill>
              <a:schemeClr val="dk2"/>
            </a:solidFill>
            <a:prstDash val="solid"/>
            <a:round/>
            <a:headEnd type="none" w="lg" len="lg"/>
            <a:tailEnd type="stealth" w="lg" len="lg"/>
          </a:ln>
        </p:spPr>
      </p:cxnSp>
      <p:sp>
        <p:nvSpPr>
          <p:cNvPr id="235" name="Shape 235"/>
          <p:cNvSpPr/>
          <p:nvPr/>
        </p:nvSpPr>
        <p:spPr>
          <a:xfrm>
            <a:off x="5577725" y="2909725"/>
            <a:ext cx="546000" cy="223800"/>
          </a:xfrm>
          <a:prstGeom prst="rect">
            <a:avLst/>
          </a:prstGeom>
          <a:solidFill>
            <a:srgbClr val="A64D7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6" name="Shape 236"/>
          <p:cNvSpPr/>
          <p:nvPr/>
        </p:nvSpPr>
        <p:spPr>
          <a:xfrm>
            <a:off x="243725" y="4890925"/>
            <a:ext cx="546000" cy="223800"/>
          </a:xfrm>
          <a:prstGeom prst="rect">
            <a:avLst/>
          </a:prstGeom>
          <a:solidFill>
            <a:srgbClr val="A64D7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7" name="Shape 237"/>
          <p:cNvSpPr/>
          <p:nvPr/>
        </p:nvSpPr>
        <p:spPr>
          <a:xfrm>
            <a:off x="8397125" y="4890925"/>
            <a:ext cx="546000" cy="223800"/>
          </a:xfrm>
          <a:prstGeom prst="rect">
            <a:avLst/>
          </a:prstGeom>
          <a:solidFill>
            <a:srgbClr val="A64D7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8" name="Shape 238"/>
          <p:cNvSpPr/>
          <p:nvPr/>
        </p:nvSpPr>
        <p:spPr>
          <a:xfrm>
            <a:off x="167525" y="2909725"/>
            <a:ext cx="546000" cy="223800"/>
          </a:xfrm>
          <a:prstGeom prst="rect">
            <a:avLst/>
          </a:prstGeom>
          <a:solidFill>
            <a:srgbClr val="A64D7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9" name="Shape 239"/>
          <p:cNvSpPr txBox="1"/>
          <p:nvPr/>
        </p:nvSpPr>
        <p:spPr>
          <a:xfrm>
            <a:off x="725200" y="2797725"/>
            <a:ext cx="2220300" cy="452100"/>
          </a:xfrm>
          <a:prstGeom prst="rect">
            <a:avLst/>
          </a:prstGeom>
          <a:noFill/>
          <a:ln>
            <a:noFill/>
          </a:ln>
        </p:spPr>
        <p:txBody>
          <a:bodyPr lIns="91425" tIns="91425" rIns="91425" bIns="91425" anchor="t" anchorCtr="0">
            <a:noAutofit/>
          </a:bodyPr>
          <a:lstStyle/>
          <a:p>
            <a:pPr lvl="0">
              <a:spcBef>
                <a:spcPts val="0"/>
              </a:spcBef>
              <a:buNone/>
            </a:pPr>
            <a:r>
              <a:rPr lang="en" sz="1800"/>
              <a:t>- Extension Port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4"/>
        <p:cNvGrpSpPr/>
        <p:nvPr/>
      </p:nvGrpSpPr>
      <p:grpSpPr>
        <a:xfrm>
          <a:off x="0" y="0"/>
          <a:ext cx="0" cy="0"/>
          <a:chOff x="0" y="0"/>
          <a:chExt cx="0" cy="0"/>
        </a:xfrm>
      </p:grpSpPr>
      <p:sp>
        <p:nvSpPr>
          <p:cNvPr id="245" name="Shape 245"/>
          <p:cNvSpPr txBox="1"/>
          <p:nvPr/>
        </p:nvSpPr>
        <p:spPr>
          <a:xfrm>
            <a:off x="457200" y="2825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A Note on Provenance</a:t>
            </a:r>
          </a:p>
        </p:txBody>
      </p:sp>
      <p:sp>
        <p:nvSpPr>
          <p:cNvPr id="246" name="Shape 246"/>
          <p:cNvSpPr txBox="1"/>
          <p:nvPr/>
        </p:nvSpPr>
        <p:spPr>
          <a:xfrm>
            <a:off x="551100" y="1289475"/>
            <a:ext cx="8135700" cy="1642500"/>
          </a:xfrm>
          <a:prstGeom prst="rect">
            <a:avLst/>
          </a:prstGeom>
          <a:noFill/>
          <a:ln>
            <a:noFill/>
          </a:ln>
        </p:spPr>
        <p:txBody>
          <a:bodyPr lIns="91425" tIns="91425" rIns="91425" bIns="91425" anchor="t" anchorCtr="0">
            <a:noAutofit/>
          </a:bodyPr>
          <a:lstStyle/>
          <a:p>
            <a:pPr lvl="0" rtl="0">
              <a:spcBef>
                <a:spcPts val="0"/>
              </a:spcBef>
              <a:buNone/>
            </a:pPr>
            <a:r>
              <a:rPr lang="en" sz="2400"/>
              <a:t>Provenance capture is important for workflow reproducibility and well understood for all but the largest HPC workflows.</a:t>
            </a:r>
          </a:p>
          <a:p>
            <a:pPr lvl="0" rtl="0">
              <a:spcBef>
                <a:spcPts val="0"/>
              </a:spcBef>
              <a:buNone/>
            </a:pPr>
            <a:endParaRPr/>
          </a:p>
        </p:txBody>
      </p:sp>
      <p:sp>
        <p:nvSpPr>
          <p:cNvPr id="247" name="Shape 247"/>
          <p:cNvSpPr txBox="1"/>
          <p:nvPr/>
        </p:nvSpPr>
        <p:spPr>
          <a:xfrm>
            <a:off x="551100" y="3804075"/>
            <a:ext cx="8135700" cy="1642500"/>
          </a:xfrm>
          <a:prstGeom prst="rect">
            <a:avLst/>
          </a:prstGeom>
          <a:noFill/>
          <a:ln>
            <a:noFill/>
          </a:ln>
        </p:spPr>
        <p:txBody>
          <a:bodyPr lIns="91425" tIns="91425" rIns="91425" bIns="91425" anchor="t" anchorCtr="0">
            <a:noAutofit/>
          </a:bodyPr>
          <a:lstStyle/>
          <a:p>
            <a:pPr lvl="0" rtl="0">
              <a:spcBef>
                <a:spcPts val="0"/>
              </a:spcBef>
              <a:buNone/>
            </a:pPr>
            <a:r>
              <a:rPr lang="en" sz="2400"/>
              <a:t>So no need to get into that....</a:t>
            </a:r>
          </a:p>
          <a:p>
            <a:pPr lvl="0" rtl="0">
              <a:spcBef>
                <a:spcPts val="0"/>
              </a:spcBef>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2"/>
        <p:cNvGrpSpPr/>
        <p:nvPr/>
      </p:nvGrpSpPr>
      <p:grpSpPr>
        <a:xfrm>
          <a:off x="0" y="0"/>
          <a:ext cx="0" cy="0"/>
          <a:chOff x="0" y="0"/>
          <a:chExt cx="0" cy="0"/>
        </a:xfrm>
      </p:grpSpPr>
      <p:sp>
        <p:nvSpPr>
          <p:cNvPr id="253" name="Shape 253"/>
          <p:cNvSpPr txBox="1"/>
          <p:nvPr/>
        </p:nvSpPr>
        <p:spPr>
          <a:xfrm>
            <a:off x="457200" y="2740025"/>
            <a:ext cx="8229600" cy="554100"/>
          </a:xfrm>
          <a:prstGeom prst="rect">
            <a:avLst/>
          </a:prstGeom>
          <a:noFill/>
          <a:ln>
            <a:noFill/>
          </a:ln>
        </p:spPr>
        <p:txBody>
          <a:bodyPr lIns="90000" tIns="46800" rIns="90000" bIns="46800" anchor="t" anchorCtr="0">
            <a:noAutofit/>
          </a:bodyPr>
          <a:lstStyle/>
          <a:p>
            <a:pPr marL="0" marR="0" lvl="0" indent="0" algn="ctr" rtl="0">
              <a:lnSpc>
                <a:spcPct val="100000"/>
              </a:lnSpc>
              <a:spcBef>
                <a:spcPts val="0"/>
              </a:spcBef>
              <a:spcAft>
                <a:spcPts val="0"/>
              </a:spcAft>
              <a:buClr>
                <a:srgbClr val="006C3A"/>
              </a:buClr>
              <a:buSzPct val="25000"/>
              <a:buFont typeface="Arial"/>
              <a:buNone/>
            </a:pPr>
            <a:r>
              <a:rPr lang="en" sz="3000" b="1">
                <a:solidFill>
                  <a:srgbClr val="006C3A"/>
                </a:solidFill>
              </a:rPr>
              <a:t>The Eclipse Integrated Computational Environment</a:t>
            </a:r>
          </a:p>
          <a:p>
            <a:pPr marL="0" marR="0" lvl="0" indent="0" algn="ctr" rtl="0">
              <a:lnSpc>
                <a:spcPct val="100000"/>
              </a:lnSpc>
              <a:spcBef>
                <a:spcPts val="0"/>
              </a:spcBef>
              <a:spcAft>
                <a:spcPts val="0"/>
              </a:spcAft>
              <a:buClr>
                <a:srgbClr val="006C3A"/>
              </a:buClr>
              <a:buFont typeface="Arial"/>
              <a:buNone/>
            </a:pPr>
            <a:endParaRPr sz="3000" b="1">
              <a:solidFill>
                <a:srgbClr val="006C3A"/>
              </a:solidFill>
            </a:endParaRPr>
          </a:p>
          <a:p>
            <a:pPr marL="0" marR="0" lvl="0" indent="0" algn="ctr" rtl="0">
              <a:lnSpc>
                <a:spcPct val="100000"/>
              </a:lnSpc>
              <a:spcBef>
                <a:spcPts val="0"/>
              </a:spcBef>
              <a:spcAft>
                <a:spcPts val="0"/>
              </a:spcAft>
              <a:buClr>
                <a:srgbClr val="006C3A"/>
              </a:buClr>
              <a:buSzPct val="25000"/>
              <a:buFont typeface="Arial"/>
              <a:buNone/>
            </a:pPr>
            <a:r>
              <a:rPr lang="en" sz="3000" b="1">
                <a:solidFill>
                  <a:srgbClr val="006C3A"/>
                </a:solidFill>
              </a:rPr>
              <a:t>(For Example)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8"/>
        <p:cNvGrpSpPr/>
        <p:nvPr/>
      </p:nvGrpSpPr>
      <p:grpSpPr>
        <a:xfrm>
          <a:off x="0" y="0"/>
          <a:ext cx="0" cy="0"/>
          <a:chOff x="0" y="0"/>
          <a:chExt cx="0" cy="0"/>
        </a:xfrm>
      </p:grpSpPr>
      <p:pic>
        <p:nvPicPr>
          <p:cNvPr id="259" name="Shape 259" descr="ICE logo FINAL-gray.png"/>
          <p:cNvPicPr preferRelativeResize="0"/>
          <p:nvPr/>
        </p:nvPicPr>
        <p:blipFill>
          <a:blip r:embed="rId3">
            <a:alphaModFix/>
          </a:blip>
          <a:stretch>
            <a:fillRect/>
          </a:stretch>
        </p:blipFill>
        <p:spPr>
          <a:xfrm>
            <a:off x="457206" y="923727"/>
            <a:ext cx="8404627" cy="1963049"/>
          </a:xfrm>
          <a:prstGeom prst="rect">
            <a:avLst/>
          </a:prstGeom>
          <a:noFill/>
          <a:ln>
            <a:noFill/>
          </a:ln>
        </p:spPr>
      </p:pic>
      <p:sp>
        <p:nvSpPr>
          <p:cNvPr id="260" name="Shape 260"/>
          <p:cNvSpPr txBox="1"/>
          <p:nvPr/>
        </p:nvSpPr>
        <p:spPr>
          <a:xfrm>
            <a:off x="7038225" y="3572549"/>
            <a:ext cx="1828800" cy="797700"/>
          </a:xfrm>
          <a:prstGeom prst="rect">
            <a:avLst/>
          </a:prstGeom>
          <a:solidFill>
            <a:srgbClr val="FFFFFF"/>
          </a:solidFill>
          <a:ln w="9525" cap="flat" cmpd="sng">
            <a:solidFill>
              <a:srgbClr val="3465AF"/>
            </a:solidFill>
            <a:prstDash val="solid"/>
            <a:round/>
            <a:headEnd type="none" w="med" len="med"/>
            <a:tailEnd type="none" w="med" len="med"/>
          </a:ln>
        </p:spPr>
        <p:txBody>
          <a:bodyPr lIns="90000" tIns="45000" rIns="90000" bIns="450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800" b="1">
                <a:solidFill>
                  <a:srgbClr val="666666"/>
                </a:solidFill>
              </a:rPr>
              <a:t>Astrophysics</a:t>
            </a:r>
          </a:p>
        </p:txBody>
      </p:sp>
      <p:pic>
        <p:nvPicPr>
          <p:cNvPr id="261" name="Shape 261" descr="fern.png"/>
          <p:cNvPicPr preferRelativeResize="0"/>
          <p:nvPr/>
        </p:nvPicPr>
        <p:blipFill>
          <a:blip r:embed="rId4">
            <a:alphaModFix/>
          </a:blip>
          <a:stretch>
            <a:fillRect/>
          </a:stretch>
        </p:blipFill>
        <p:spPr>
          <a:xfrm>
            <a:off x="6999725" y="4149587"/>
            <a:ext cx="400525" cy="400525"/>
          </a:xfrm>
          <a:prstGeom prst="rect">
            <a:avLst/>
          </a:prstGeom>
          <a:noFill/>
          <a:ln>
            <a:noFill/>
          </a:ln>
        </p:spPr>
      </p:pic>
      <p:sp>
        <p:nvSpPr>
          <p:cNvPr id="262" name="Shape 262"/>
          <p:cNvSpPr txBox="1"/>
          <p:nvPr/>
        </p:nvSpPr>
        <p:spPr>
          <a:xfrm>
            <a:off x="451436" y="3517662"/>
            <a:ext cx="1828800" cy="852600"/>
          </a:xfrm>
          <a:prstGeom prst="rect">
            <a:avLst/>
          </a:prstGeom>
          <a:solidFill>
            <a:srgbClr val="FFFFFF"/>
          </a:solidFill>
          <a:ln w="9525" cap="flat" cmpd="sng">
            <a:solidFill>
              <a:srgbClr val="3465AF"/>
            </a:solidFill>
            <a:prstDash val="solid"/>
            <a:round/>
            <a:headEnd type="none" w="med" len="med"/>
            <a:tailEnd type="none" w="med" len="med"/>
          </a:ln>
        </p:spPr>
        <p:txBody>
          <a:bodyPr lIns="90000" tIns="45000" rIns="90000" bIns="450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800" b="1" i="0" u="none" strike="noStrike" cap="none">
                <a:solidFill>
                  <a:srgbClr val="666666"/>
                </a:solidFill>
                <a:latin typeface="Arial"/>
                <a:ea typeface="Arial"/>
                <a:cs typeface="Arial"/>
                <a:sym typeface="Arial"/>
              </a:rPr>
              <a:t>Nuclear Energy</a:t>
            </a:r>
          </a:p>
        </p:txBody>
      </p:sp>
      <p:sp>
        <p:nvSpPr>
          <p:cNvPr id="263" name="Shape 263"/>
          <p:cNvSpPr txBox="1"/>
          <p:nvPr/>
        </p:nvSpPr>
        <p:spPr>
          <a:xfrm>
            <a:off x="2604675" y="3542299"/>
            <a:ext cx="1279500" cy="828000"/>
          </a:xfrm>
          <a:prstGeom prst="rect">
            <a:avLst/>
          </a:prstGeom>
          <a:solidFill>
            <a:srgbClr val="FFFFFF"/>
          </a:solidFill>
          <a:ln w="9525" cap="flat" cmpd="sng">
            <a:solidFill>
              <a:srgbClr val="3465AF"/>
            </a:solidFill>
            <a:prstDash val="solid"/>
            <a:round/>
            <a:headEnd type="none" w="med" len="med"/>
            <a:tailEnd type="none" w="med" len="med"/>
          </a:ln>
        </p:spPr>
        <p:txBody>
          <a:bodyPr lIns="90000" tIns="45000" rIns="90000" bIns="450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800" b="1" i="0" u="none" strike="noStrike" cap="none">
                <a:solidFill>
                  <a:srgbClr val="666666"/>
                </a:solidFill>
                <a:latin typeface="Arial"/>
                <a:ea typeface="Arial"/>
                <a:cs typeface="Arial"/>
                <a:sym typeface="Arial"/>
              </a:rPr>
              <a:t>Batteries</a:t>
            </a:r>
          </a:p>
        </p:txBody>
      </p:sp>
      <p:sp>
        <p:nvSpPr>
          <p:cNvPr id="264" name="Shape 264"/>
          <p:cNvSpPr txBox="1"/>
          <p:nvPr/>
        </p:nvSpPr>
        <p:spPr>
          <a:xfrm>
            <a:off x="4341775" y="3547899"/>
            <a:ext cx="1828800" cy="828000"/>
          </a:xfrm>
          <a:prstGeom prst="rect">
            <a:avLst/>
          </a:prstGeom>
          <a:solidFill>
            <a:srgbClr val="FFFFFF"/>
          </a:solidFill>
          <a:ln w="9525" cap="flat" cmpd="sng">
            <a:solidFill>
              <a:srgbClr val="3465AF"/>
            </a:solidFill>
            <a:prstDash val="solid"/>
            <a:round/>
            <a:headEnd type="none" w="med" len="med"/>
            <a:tailEnd type="none" w="med" len="med"/>
          </a:ln>
        </p:spPr>
        <p:txBody>
          <a:bodyPr lIns="90000" tIns="45000" rIns="90000" bIns="450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800" b="1" i="0" u="none" strike="noStrike" cap="none">
                <a:solidFill>
                  <a:srgbClr val="666666"/>
                </a:solidFill>
                <a:latin typeface="Arial"/>
                <a:ea typeface="Arial"/>
                <a:cs typeface="Arial"/>
                <a:sym typeface="Arial"/>
              </a:rPr>
              <a:t>Quantum</a:t>
            </a:r>
          </a:p>
          <a:p>
            <a:pPr marL="0" marR="0" lvl="0" indent="0" algn="ctr" rtl="0">
              <a:lnSpc>
                <a:spcPct val="100000"/>
              </a:lnSpc>
              <a:spcBef>
                <a:spcPts val="0"/>
              </a:spcBef>
              <a:spcAft>
                <a:spcPts val="0"/>
              </a:spcAft>
              <a:buClr>
                <a:srgbClr val="FFFFFF"/>
              </a:buClr>
              <a:buSzPct val="25000"/>
              <a:buFont typeface="Arial"/>
              <a:buNone/>
            </a:pPr>
            <a:r>
              <a:rPr lang="en" sz="1800" b="1" i="0" u="none" strike="noStrike" cap="none">
                <a:solidFill>
                  <a:srgbClr val="666666"/>
                </a:solidFill>
                <a:latin typeface="Arial"/>
                <a:ea typeface="Arial"/>
                <a:cs typeface="Arial"/>
                <a:sym typeface="Arial"/>
              </a:rPr>
              <a:t>Computing</a:t>
            </a:r>
          </a:p>
        </p:txBody>
      </p:sp>
      <p:pic>
        <p:nvPicPr>
          <p:cNvPr id="265" name="Shape 265"/>
          <p:cNvPicPr preferRelativeResize="0"/>
          <p:nvPr/>
        </p:nvPicPr>
        <p:blipFill rotWithShape="1">
          <a:blip r:embed="rId5">
            <a:alphaModFix/>
          </a:blip>
          <a:srcRect/>
          <a:stretch/>
        </p:blipFill>
        <p:spPr>
          <a:xfrm>
            <a:off x="137343" y="3629025"/>
            <a:ext cx="663300" cy="479400"/>
          </a:xfrm>
          <a:prstGeom prst="rect">
            <a:avLst/>
          </a:prstGeom>
          <a:noFill/>
          <a:ln>
            <a:noFill/>
          </a:ln>
        </p:spPr>
      </p:pic>
      <p:pic>
        <p:nvPicPr>
          <p:cNvPr id="266" name="Shape 266" descr="VIBE_logo1.png"/>
          <p:cNvPicPr preferRelativeResize="0"/>
          <p:nvPr/>
        </p:nvPicPr>
        <p:blipFill>
          <a:blip r:embed="rId6">
            <a:alphaModFix/>
          </a:blip>
          <a:stretch>
            <a:fillRect/>
          </a:stretch>
        </p:blipFill>
        <p:spPr>
          <a:xfrm>
            <a:off x="3287325" y="4193012"/>
            <a:ext cx="829600" cy="414800"/>
          </a:xfrm>
          <a:prstGeom prst="rect">
            <a:avLst/>
          </a:prstGeom>
          <a:noFill/>
          <a:ln>
            <a:noFill/>
          </a:ln>
        </p:spPr>
      </p:pic>
      <p:pic>
        <p:nvPicPr>
          <p:cNvPr id="267" name="Shape 267" descr="splash.png"/>
          <p:cNvPicPr preferRelativeResize="0"/>
          <p:nvPr/>
        </p:nvPicPr>
        <p:blipFill>
          <a:blip r:embed="rId7">
            <a:alphaModFix/>
          </a:blip>
          <a:stretch>
            <a:fillRect/>
          </a:stretch>
        </p:blipFill>
        <p:spPr>
          <a:xfrm>
            <a:off x="5837901" y="3444812"/>
            <a:ext cx="949873" cy="479400"/>
          </a:xfrm>
          <a:prstGeom prst="rect">
            <a:avLst/>
          </a:prstGeom>
          <a:noFill/>
          <a:ln>
            <a:noFill/>
          </a:ln>
        </p:spPr>
      </p:pic>
      <p:sp>
        <p:nvSpPr>
          <p:cNvPr id="268" name="Shape 268"/>
          <p:cNvSpPr txBox="1"/>
          <p:nvPr/>
        </p:nvSpPr>
        <p:spPr>
          <a:xfrm>
            <a:off x="222836" y="4889262"/>
            <a:ext cx="1828800" cy="852600"/>
          </a:xfrm>
          <a:prstGeom prst="rect">
            <a:avLst/>
          </a:prstGeom>
          <a:solidFill>
            <a:srgbClr val="FFFFFF"/>
          </a:solidFill>
          <a:ln w="9525" cap="flat" cmpd="sng">
            <a:solidFill>
              <a:srgbClr val="3465AF"/>
            </a:solidFill>
            <a:prstDash val="solid"/>
            <a:round/>
            <a:headEnd type="none" w="med" len="med"/>
            <a:tailEnd type="none" w="med" len="med"/>
          </a:ln>
        </p:spPr>
        <p:txBody>
          <a:bodyPr lIns="90000" tIns="45000" rIns="90000" bIns="450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800" b="1">
                <a:solidFill>
                  <a:srgbClr val="666666"/>
                </a:solidFill>
              </a:rPr>
              <a:t>Welding</a:t>
            </a:r>
          </a:p>
        </p:txBody>
      </p:sp>
      <p:sp>
        <p:nvSpPr>
          <p:cNvPr id="269" name="Shape 269"/>
          <p:cNvSpPr txBox="1"/>
          <p:nvPr/>
        </p:nvSpPr>
        <p:spPr>
          <a:xfrm>
            <a:off x="2432636" y="4889262"/>
            <a:ext cx="1828800" cy="852600"/>
          </a:xfrm>
          <a:prstGeom prst="rect">
            <a:avLst/>
          </a:prstGeom>
          <a:solidFill>
            <a:srgbClr val="FFFFFF"/>
          </a:solidFill>
          <a:ln w="9525" cap="flat" cmpd="sng">
            <a:solidFill>
              <a:srgbClr val="3465AF"/>
            </a:solidFill>
            <a:prstDash val="solid"/>
            <a:round/>
            <a:headEnd type="none" w="med" len="med"/>
            <a:tailEnd type="none" w="med" len="med"/>
          </a:ln>
        </p:spPr>
        <p:txBody>
          <a:bodyPr lIns="90000" tIns="45000" rIns="90000" bIns="450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800" b="1">
                <a:solidFill>
                  <a:srgbClr val="666666"/>
                </a:solidFill>
              </a:rPr>
              <a:t>Binder Jet Modeling</a:t>
            </a:r>
          </a:p>
        </p:txBody>
      </p:sp>
      <p:sp>
        <p:nvSpPr>
          <p:cNvPr id="270" name="Shape 270"/>
          <p:cNvSpPr txBox="1"/>
          <p:nvPr/>
        </p:nvSpPr>
        <p:spPr>
          <a:xfrm>
            <a:off x="4718636" y="4889262"/>
            <a:ext cx="1828800" cy="852600"/>
          </a:xfrm>
          <a:prstGeom prst="rect">
            <a:avLst/>
          </a:prstGeom>
          <a:solidFill>
            <a:srgbClr val="FFFFFF"/>
          </a:solidFill>
          <a:ln w="9525" cap="flat" cmpd="sng">
            <a:solidFill>
              <a:srgbClr val="3465AF"/>
            </a:solidFill>
            <a:prstDash val="solid"/>
            <a:round/>
            <a:headEnd type="none" w="med" len="med"/>
            <a:tailEnd type="none" w="med" len="med"/>
          </a:ln>
        </p:spPr>
        <p:txBody>
          <a:bodyPr lIns="90000" tIns="45000" rIns="90000" bIns="450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800" b="1">
                <a:solidFill>
                  <a:srgbClr val="666666"/>
                </a:solidFill>
              </a:rPr>
              <a:t>3D Visualization</a:t>
            </a:r>
          </a:p>
        </p:txBody>
      </p:sp>
      <p:sp>
        <p:nvSpPr>
          <p:cNvPr id="271" name="Shape 271"/>
          <p:cNvSpPr txBox="1"/>
          <p:nvPr/>
        </p:nvSpPr>
        <p:spPr>
          <a:xfrm>
            <a:off x="6928436" y="4889262"/>
            <a:ext cx="1828800" cy="852600"/>
          </a:xfrm>
          <a:prstGeom prst="rect">
            <a:avLst/>
          </a:prstGeom>
          <a:solidFill>
            <a:srgbClr val="FFFFFF"/>
          </a:solidFill>
          <a:ln w="9525" cap="flat" cmpd="sng">
            <a:solidFill>
              <a:srgbClr val="3465AF"/>
            </a:solidFill>
            <a:prstDash val="solid"/>
            <a:round/>
            <a:headEnd type="none" w="med" len="med"/>
            <a:tailEnd type="none" w="med" len="med"/>
          </a:ln>
        </p:spPr>
        <p:txBody>
          <a:bodyPr lIns="90000" tIns="45000" rIns="90000" bIns="450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800" b="1">
                <a:solidFill>
                  <a:srgbClr val="666666"/>
                </a:solidFill>
              </a:rPr>
              <a:t>Neutron Science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6"/>
        <p:cNvGrpSpPr/>
        <p:nvPr/>
      </p:nvGrpSpPr>
      <p:grpSpPr>
        <a:xfrm>
          <a:off x="0" y="0"/>
          <a:ext cx="0" cy="0"/>
          <a:chOff x="0" y="0"/>
          <a:chExt cx="0" cy="0"/>
        </a:xfrm>
      </p:grpSpPr>
      <p:sp>
        <p:nvSpPr>
          <p:cNvPr id="277" name="Shape 277"/>
          <p:cNvSpPr txBox="1"/>
          <p:nvPr/>
        </p:nvSpPr>
        <p:spPr>
          <a:xfrm>
            <a:off x="457200" y="1901825"/>
            <a:ext cx="8229600" cy="554100"/>
          </a:xfrm>
          <a:prstGeom prst="rect">
            <a:avLst/>
          </a:prstGeom>
          <a:noFill/>
          <a:ln>
            <a:noFill/>
          </a:ln>
        </p:spPr>
        <p:txBody>
          <a:bodyPr lIns="90000" tIns="46800" rIns="90000" bIns="46800" anchor="t" anchorCtr="0">
            <a:noAutofit/>
          </a:bodyPr>
          <a:lstStyle/>
          <a:p>
            <a:pPr marL="0" marR="0" lvl="0" indent="0" algn="ctr" rtl="0">
              <a:lnSpc>
                <a:spcPct val="100000"/>
              </a:lnSpc>
              <a:spcBef>
                <a:spcPts val="0"/>
              </a:spcBef>
              <a:spcAft>
                <a:spcPts val="0"/>
              </a:spcAft>
              <a:buClr>
                <a:srgbClr val="006C3A"/>
              </a:buClr>
              <a:buSzPct val="25000"/>
              <a:buFont typeface="Arial"/>
              <a:buNone/>
            </a:pPr>
            <a:r>
              <a:rPr lang="en" sz="3000" b="1" i="0" u="none" strike="noStrike" cap="none">
                <a:solidFill>
                  <a:srgbClr val="006C3A"/>
                </a:solidFill>
                <a:latin typeface="Arial"/>
                <a:ea typeface="Arial"/>
                <a:cs typeface="Arial"/>
                <a:sym typeface="Arial"/>
              </a:rPr>
              <a:t>Usability</a:t>
            </a:r>
          </a:p>
        </p:txBody>
      </p:sp>
      <p:pic>
        <p:nvPicPr>
          <p:cNvPr id="278" name="Shape 278"/>
          <p:cNvPicPr preferRelativeResize="0"/>
          <p:nvPr/>
        </p:nvPicPr>
        <p:blipFill rotWithShape="1">
          <a:blip r:embed="rId3">
            <a:alphaModFix/>
          </a:blip>
          <a:srcRect/>
          <a:stretch/>
        </p:blipFill>
        <p:spPr>
          <a:xfrm>
            <a:off x="965200" y="2630486"/>
            <a:ext cx="7213500" cy="3492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3"/>
        <p:cNvGrpSpPr/>
        <p:nvPr/>
      </p:nvGrpSpPr>
      <p:grpSpPr>
        <a:xfrm>
          <a:off x="0" y="0"/>
          <a:ext cx="0" cy="0"/>
          <a:chOff x="0" y="0"/>
          <a:chExt cx="0" cy="0"/>
        </a:xfrm>
      </p:grpSpPr>
      <p:sp>
        <p:nvSpPr>
          <p:cNvPr id="284" name="Shape 284"/>
          <p:cNvSpPr txBox="1"/>
          <p:nvPr/>
        </p:nvSpPr>
        <p:spPr>
          <a:xfrm>
            <a:off x="457200" y="498475"/>
            <a:ext cx="8229600" cy="554037"/>
          </a:xfrm>
          <a:prstGeom prst="rect">
            <a:avLst/>
          </a:prstGeom>
          <a:noFill/>
          <a:ln>
            <a:noFill/>
          </a:ln>
        </p:spPr>
        <p:txBody>
          <a:bodyPr lIns="90000" tIns="46800" rIns="90000" bIns="46800" anchor="t" anchorCtr="0">
            <a:noAutofit/>
          </a:bodyPr>
          <a:lstStyle/>
          <a:p>
            <a:pPr marL="0" marR="0" lvl="0" indent="0" algn="ctr" rtl="0">
              <a:lnSpc>
                <a:spcPct val="100000"/>
              </a:lnSpc>
              <a:spcBef>
                <a:spcPts val="0"/>
              </a:spcBef>
              <a:spcAft>
                <a:spcPts val="0"/>
              </a:spcAft>
              <a:buClr>
                <a:srgbClr val="006C3A"/>
              </a:buClr>
              <a:buSzPct val="25000"/>
              <a:buFont typeface="Arial"/>
              <a:buNone/>
            </a:pPr>
            <a:r>
              <a:rPr lang="en" sz="3000" b="1" i="0" u="none" strike="noStrike" cap="none">
                <a:solidFill>
                  <a:srgbClr val="006C3A"/>
                </a:solidFill>
                <a:latin typeface="Arial"/>
                <a:ea typeface="Arial"/>
                <a:cs typeface="Arial"/>
                <a:sym typeface="Arial"/>
              </a:rPr>
              <a:t>Usability		 Accessibility</a:t>
            </a:r>
          </a:p>
        </p:txBody>
      </p:sp>
      <p:sp>
        <p:nvSpPr>
          <p:cNvPr id="285" name="Shape 285"/>
          <p:cNvSpPr txBox="1"/>
          <p:nvPr/>
        </p:nvSpPr>
        <p:spPr>
          <a:xfrm>
            <a:off x="150850" y="2301875"/>
            <a:ext cx="5430599" cy="256050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2000" b="0" i="0" u="none" strike="noStrike" cap="none">
                <a:solidFill>
                  <a:srgbClr val="000000"/>
                </a:solidFill>
                <a:latin typeface="Arial"/>
                <a:ea typeface="Arial"/>
                <a:cs typeface="Arial"/>
                <a:sym typeface="Arial"/>
              </a:rPr>
              <a:t>Think of using a highly technical code as the bear trap at right:</a:t>
            </a:r>
          </a:p>
          <a:p>
            <a:pPr marL="457200" marR="0" lvl="0" indent="-342900" algn="l" rtl="0">
              <a:lnSpc>
                <a:spcPct val="100000"/>
              </a:lnSpc>
              <a:spcBef>
                <a:spcPts val="0"/>
              </a:spcBef>
              <a:spcAft>
                <a:spcPts val="0"/>
              </a:spcAft>
              <a:buClr>
                <a:srgbClr val="000000"/>
              </a:buClr>
              <a:buSzPct val="100000"/>
              <a:buFont typeface="Arial"/>
              <a:buChar char="●"/>
            </a:pPr>
            <a:r>
              <a:rPr lang="en" sz="1800" b="0" i="0" u="none" strike="noStrike" cap="none">
                <a:solidFill>
                  <a:srgbClr val="000000"/>
                </a:solidFill>
                <a:latin typeface="Arial"/>
                <a:ea typeface="Arial"/>
                <a:cs typeface="Arial"/>
                <a:sym typeface="Arial"/>
              </a:rPr>
              <a:t> Easily getting the good stuff requires training</a:t>
            </a:r>
          </a:p>
          <a:p>
            <a:pPr marL="457200" marR="0" lvl="0" indent="-342900" algn="l" rtl="0">
              <a:lnSpc>
                <a:spcPct val="100000"/>
              </a:lnSpc>
              <a:spcBef>
                <a:spcPts val="0"/>
              </a:spcBef>
              <a:spcAft>
                <a:spcPts val="0"/>
              </a:spcAft>
              <a:buClr>
                <a:srgbClr val="000000"/>
              </a:buClr>
              <a:buSzPct val="100000"/>
              <a:buFont typeface="Arial"/>
              <a:buChar char="●"/>
            </a:pPr>
            <a:r>
              <a:rPr lang="en" sz="1800" b="0" i="0" u="none" strike="noStrike" cap="none">
                <a:solidFill>
                  <a:srgbClr val="000000"/>
                </a:solidFill>
                <a:latin typeface="Arial"/>
                <a:ea typeface="Arial"/>
                <a:cs typeface="Arial"/>
                <a:sym typeface="Arial"/>
              </a:rPr>
              <a:t> Features may exist in a rusty framework with sharp edges (tough code, not always bad)</a:t>
            </a:r>
          </a:p>
          <a:p>
            <a:pPr marL="457200" marR="0" lvl="0" indent="-342900" algn="l" rtl="0">
              <a:lnSpc>
                <a:spcPct val="100000"/>
              </a:lnSpc>
              <a:spcBef>
                <a:spcPts val="0"/>
              </a:spcBef>
              <a:spcAft>
                <a:spcPts val="0"/>
              </a:spcAft>
              <a:buClr>
                <a:srgbClr val="000000"/>
              </a:buClr>
              <a:buSzPct val="100000"/>
              <a:buFont typeface="Arial"/>
              <a:buChar char="●"/>
            </a:pPr>
            <a:r>
              <a:rPr lang="en" sz="1800" b="0" i="0" u="none" strike="noStrike" cap="none">
                <a:solidFill>
                  <a:srgbClr val="000000"/>
                </a:solidFill>
                <a:latin typeface="Arial"/>
                <a:ea typeface="Arial"/>
                <a:cs typeface="Arial"/>
                <a:sym typeface="Arial"/>
              </a:rPr>
              <a:t> Adding something is not for the faint of heart</a:t>
            </a: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pic>
        <p:nvPicPr>
          <p:cNvPr id="286" name="Shape 286"/>
          <p:cNvPicPr preferRelativeResize="0"/>
          <p:nvPr/>
        </p:nvPicPr>
        <p:blipFill rotWithShape="1">
          <a:blip r:embed="rId3">
            <a:alphaModFix/>
          </a:blip>
          <a:srcRect/>
          <a:stretch/>
        </p:blipFill>
        <p:spPr>
          <a:xfrm>
            <a:off x="5701686" y="2225675"/>
            <a:ext cx="3353399" cy="2384399"/>
          </a:xfrm>
          <a:prstGeom prst="rect">
            <a:avLst/>
          </a:prstGeom>
          <a:noFill/>
          <a:ln>
            <a:noFill/>
          </a:ln>
        </p:spPr>
      </p:pic>
      <p:sp>
        <p:nvSpPr>
          <p:cNvPr id="287" name="Shape 287"/>
          <p:cNvSpPr txBox="1"/>
          <p:nvPr/>
        </p:nvSpPr>
        <p:spPr>
          <a:xfrm>
            <a:off x="457200" y="1387475"/>
            <a:ext cx="8412162" cy="425449"/>
          </a:xfrm>
          <a:prstGeom prst="rect">
            <a:avLst/>
          </a:prstGeom>
          <a:noFill/>
          <a:ln>
            <a:noFill/>
          </a:ln>
        </p:spPr>
        <p:txBody>
          <a:bodyPr lIns="90000" tIns="45000" rIns="90000" bIns="450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2200" b="1" i="0" u="none" strike="noStrike" cap="none">
                <a:solidFill>
                  <a:srgbClr val="000000"/>
                </a:solidFill>
                <a:latin typeface="Arial"/>
                <a:ea typeface="Arial"/>
                <a:cs typeface="Arial"/>
                <a:sym typeface="Arial"/>
              </a:rPr>
              <a:t>How can users get access to advanced M&amp;S capabilities?</a:t>
            </a:r>
          </a:p>
        </p:txBody>
      </p:sp>
      <p:sp>
        <p:nvSpPr>
          <p:cNvPr id="288" name="Shape 288"/>
          <p:cNvSpPr txBox="1"/>
          <p:nvPr/>
        </p:nvSpPr>
        <p:spPr>
          <a:xfrm>
            <a:off x="457200" y="5059362"/>
            <a:ext cx="8412162" cy="1095375"/>
          </a:xfrm>
          <a:prstGeom prst="rect">
            <a:avLst/>
          </a:prstGeom>
          <a:noFill/>
          <a:ln>
            <a:noFill/>
          </a:ln>
        </p:spPr>
        <p:txBody>
          <a:bodyPr lIns="90000" tIns="45000" rIns="90000" bIns="450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2200" b="1" i="0" u="none" strike="noStrike" cap="none">
                <a:solidFill>
                  <a:srgbClr val="000000"/>
                </a:solidFill>
                <a:latin typeface="Arial"/>
                <a:ea typeface="Arial"/>
                <a:cs typeface="Arial"/>
                <a:sym typeface="Arial"/>
              </a:rPr>
              <a:t>Making it easier to use a code </a:t>
            </a:r>
            <a:r>
              <a:rPr lang="en" sz="2200" b="1" i="1" u="sng" strike="noStrike" cap="none">
                <a:solidFill>
                  <a:srgbClr val="000000"/>
                </a:solidFill>
                <a:latin typeface="Arial"/>
                <a:ea typeface="Arial"/>
                <a:cs typeface="Arial"/>
                <a:sym typeface="Arial"/>
              </a:rPr>
              <a:t>naturally</a:t>
            </a:r>
            <a:r>
              <a:rPr lang="en" sz="2200" b="1" i="0" u="none" strike="noStrike" cap="none">
                <a:solidFill>
                  <a:srgbClr val="000000"/>
                </a:solidFill>
                <a:latin typeface="Arial"/>
                <a:ea typeface="Arial"/>
                <a:cs typeface="Arial"/>
                <a:sym typeface="Arial"/>
              </a:rPr>
              <a:t> exposes advanced features, masks complex designs and enables users to explore!</a:t>
            </a:r>
          </a:p>
        </p:txBody>
      </p:sp>
      <p:cxnSp>
        <p:nvCxnSpPr>
          <p:cNvPr id="289" name="Shape 289"/>
          <p:cNvCxnSpPr/>
          <p:nvPr/>
        </p:nvCxnSpPr>
        <p:spPr>
          <a:xfrm rot="10800000" flipH="1">
            <a:off x="3956975" y="754175"/>
            <a:ext cx="638399" cy="11699"/>
          </a:xfrm>
          <a:prstGeom prst="straightConnector1">
            <a:avLst/>
          </a:prstGeom>
          <a:noFill/>
          <a:ln w="28575" cap="flat" cmpd="sng">
            <a:solidFill>
              <a:srgbClr val="008000"/>
            </a:solidFill>
            <a:prstDash val="solid"/>
            <a:round/>
            <a:headEnd type="none" w="lg" len="lg"/>
            <a:tailEnd type="triangle" w="lg" len="lg"/>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6"/>
        <p:cNvGrpSpPr/>
        <p:nvPr/>
      </p:nvGrpSpPr>
      <p:grpSpPr>
        <a:xfrm>
          <a:off x="0" y="0"/>
          <a:ext cx="0" cy="0"/>
          <a:chOff x="0" y="0"/>
          <a:chExt cx="0" cy="0"/>
        </a:xfrm>
      </p:grpSpPr>
      <p:sp>
        <p:nvSpPr>
          <p:cNvPr id="117" name="Shape 117"/>
          <p:cNvSpPr txBox="1"/>
          <p:nvPr/>
        </p:nvSpPr>
        <p:spPr>
          <a:xfrm>
            <a:off x="457200" y="2740025"/>
            <a:ext cx="8229600" cy="554100"/>
          </a:xfrm>
          <a:prstGeom prst="rect">
            <a:avLst/>
          </a:prstGeom>
          <a:noFill/>
          <a:ln>
            <a:noFill/>
          </a:ln>
        </p:spPr>
        <p:txBody>
          <a:bodyPr lIns="90000" tIns="46800" rIns="90000" bIns="46800" anchor="t" anchorCtr="0">
            <a:noAutofit/>
          </a:bodyPr>
          <a:lstStyle/>
          <a:p>
            <a:pPr marL="0" marR="0" lvl="0" indent="0" algn="ctr" rtl="0">
              <a:lnSpc>
                <a:spcPct val="100000"/>
              </a:lnSpc>
              <a:spcBef>
                <a:spcPts val="0"/>
              </a:spcBef>
              <a:spcAft>
                <a:spcPts val="0"/>
              </a:spcAft>
              <a:buClr>
                <a:srgbClr val="006C3A"/>
              </a:buClr>
              <a:buSzPct val="25000"/>
              <a:buFont typeface="Arial"/>
              <a:buNone/>
            </a:pPr>
            <a:r>
              <a:rPr lang="en" sz="3000" b="1">
                <a:solidFill>
                  <a:srgbClr val="006C3A"/>
                </a:solidFill>
              </a:rPr>
              <a:t>What is a “workflow?”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4"/>
        <p:cNvGrpSpPr/>
        <p:nvPr/>
      </p:nvGrpSpPr>
      <p:grpSpPr>
        <a:xfrm>
          <a:off x="0" y="0"/>
          <a:ext cx="0" cy="0"/>
          <a:chOff x="0" y="0"/>
          <a:chExt cx="0" cy="0"/>
        </a:xfrm>
      </p:grpSpPr>
      <p:sp>
        <p:nvSpPr>
          <p:cNvPr id="295" name="Shape 295"/>
          <p:cNvSpPr txBox="1"/>
          <p:nvPr/>
        </p:nvSpPr>
        <p:spPr>
          <a:xfrm>
            <a:off x="457200" y="282575"/>
            <a:ext cx="8229600" cy="554037"/>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i="0" u="none" strike="noStrike" cap="none">
                <a:solidFill>
                  <a:srgbClr val="006C3A"/>
                </a:solidFill>
                <a:latin typeface="Arial"/>
                <a:ea typeface="Arial"/>
                <a:cs typeface="Arial"/>
                <a:sym typeface="Arial"/>
              </a:rPr>
              <a:t>Usability in Modeling and Simulation</a:t>
            </a:r>
          </a:p>
        </p:txBody>
      </p:sp>
      <p:pic>
        <p:nvPicPr>
          <p:cNvPr id="296" name="Shape 296"/>
          <p:cNvPicPr preferRelativeResize="0"/>
          <p:nvPr/>
        </p:nvPicPr>
        <p:blipFill rotWithShape="1">
          <a:blip r:embed="rId3">
            <a:alphaModFix/>
          </a:blip>
          <a:srcRect/>
          <a:stretch/>
        </p:blipFill>
        <p:spPr>
          <a:xfrm>
            <a:off x="1277937" y="1997075"/>
            <a:ext cx="1922462" cy="2924175"/>
          </a:xfrm>
          <a:prstGeom prst="rect">
            <a:avLst/>
          </a:prstGeom>
          <a:noFill/>
          <a:ln>
            <a:noFill/>
          </a:ln>
        </p:spPr>
      </p:pic>
      <p:sp>
        <p:nvSpPr>
          <p:cNvPr id="297" name="Shape 297"/>
          <p:cNvSpPr txBox="1"/>
          <p:nvPr/>
        </p:nvSpPr>
        <p:spPr>
          <a:xfrm>
            <a:off x="4664075" y="2049461"/>
            <a:ext cx="3932237" cy="2281237"/>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600" b="0" i="1" u="none" strike="noStrike" cap="none">
                <a:solidFill>
                  <a:srgbClr val="000000"/>
                </a:solidFill>
                <a:latin typeface="Arial"/>
                <a:ea typeface="Arial"/>
                <a:cs typeface="Arial"/>
                <a:sym typeface="Arial"/>
              </a:rPr>
              <a:t>./xolotl ../benchmarks/he-W_2067.txt --handlers dummy --petsc -ts_final_time 1000 -ts_final_time 1000 -ts_adapt_dt_max 10  -ts_max_snes_failures 200 -pc_type fieldsplit -pc_fieldsplit_detect_coupling  -fieldsplit_0_pc_type redundant -fieldsplit_1_pc_type sor -ksp_monitor -ts_max_steps 3 </a:t>
            </a:r>
          </a:p>
        </p:txBody>
      </p:sp>
      <p:sp>
        <p:nvSpPr>
          <p:cNvPr id="298" name="Shape 298"/>
          <p:cNvSpPr txBox="1"/>
          <p:nvPr/>
        </p:nvSpPr>
        <p:spPr>
          <a:xfrm>
            <a:off x="457200" y="1169987"/>
            <a:ext cx="3840161" cy="639762"/>
          </a:xfrm>
          <a:prstGeom prst="rect">
            <a:avLst/>
          </a:prstGeom>
          <a:noFill/>
          <a:ln>
            <a:noFill/>
          </a:ln>
        </p:spPr>
        <p:txBody>
          <a:bodyPr lIns="90000" tIns="45000" rIns="90000" bIns="450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800" b="0" i="0" u="none" strike="noStrike" cap="none">
                <a:solidFill>
                  <a:srgbClr val="000000"/>
                </a:solidFill>
                <a:latin typeface="Arial"/>
                <a:ea typeface="Arial"/>
                <a:cs typeface="Arial"/>
                <a:sym typeface="Arial"/>
              </a:rPr>
              <a:t>How I send messages around the World:</a:t>
            </a:r>
          </a:p>
        </p:txBody>
      </p:sp>
      <p:sp>
        <p:nvSpPr>
          <p:cNvPr id="299" name="Shape 299"/>
          <p:cNvSpPr txBox="1"/>
          <p:nvPr/>
        </p:nvSpPr>
        <p:spPr>
          <a:xfrm>
            <a:off x="4664075" y="1169987"/>
            <a:ext cx="3749674" cy="365125"/>
          </a:xfrm>
          <a:prstGeom prst="rect">
            <a:avLst/>
          </a:prstGeom>
          <a:noFill/>
          <a:ln>
            <a:noFill/>
          </a:ln>
        </p:spPr>
        <p:txBody>
          <a:bodyPr lIns="90000" tIns="45000" rIns="90000" bIns="450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800" b="0" i="0" u="none" strike="noStrike" cap="none">
                <a:solidFill>
                  <a:srgbClr val="000000"/>
                </a:solidFill>
                <a:latin typeface="Arial"/>
                <a:ea typeface="Arial"/>
                <a:cs typeface="Arial"/>
                <a:sym typeface="Arial"/>
              </a:rPr>
              <a:t>How I send messages to my code:</a:t>
            </a:r>
          </a:p>
        </p:txBody>
      </p:sp>
      <p:sp>
        <p:nvSpPr>
          <p:cNvPr id="300" name="Shape 300"/>
          <p:cNvSpPr txBox="1"/>
          <p:nvPr/>
        </p:nvSpPr>
        <p:spPr>
          <a:xfrm>
            <a:off x="3090861" y="4789487"/>
            <a:ext cx="5321299" cy="1063624"/>
          </a:xfrm>
          <a:prstGeom prst="rect">
            <a:avLst/>
          </a:prstGeom>
          <a:noFill/>
          <a:ln>
            <a:noFill/>
          </a:ln>
        </p:spPr>
        <p:txBody>
          <a:bodyPr lIns="90000" tIns="45000" rIns="90000" bIns="45000" anchor="t" anchorCtr="0">
            <a:noAutofit/>
          </a:bodyPr>
          <a:lstStyle/>
          <a:p>
            <a:pPr marL="0" marR="0" lvl="0" indent="0" algn="ctr" rtl="0">
              <a:lnSpc>
                <a:spcPct val="100000"/>
              </a:lnSpc>
              <a:spcBef>
                <a:spcPts val="0"/>
              </a:spcBef>
              <a:spcAft>
                <a:spcPts val="0"/>
              </a:spcAft>
              <a:buClr>
                <a:srgbClr val="FF0000"/>
              </a:buClr>
              <a:buSzPct val="25000"/>
              <a:buFont typeface="Arial"/>
              <a:buNone/>
            </a:pPr>
            <a:r>
              <a:rPr lang="en" sz="3200" b="1" i="1" u="none" strike="noStrike" cap="none">
                <a:solidFill>
                  <a:srgbClr val="FF0000"/>
                </a:solidFill>
                <a:latin typeface="Arial"/>
                <a:ea typeface="Arial"/>
                <a:cs typeface="Arial"/>
                <a:sym typeface="Arial"/>
              </a:rPr>
              <a:t>Really?!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p:nvPr/>
        </p:nvSpPr>
        <p:spPr>
          <a:xfrm>
            <a:off x="111240" y="93600"/>
            <a:ext cx="8757600" cy="5538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buSzPct val="25000"/>
              <a:buNone/>
            </a:pPr>
            <a:r>
              <a:rPr lang="en" sz="3000" b="1">
                <a:solidFill>
                  <a:srgbClr val="006C3A"/>
                </a:solidFill>
              </a:rPr>
              <a:t>Spectrum of Workflow Management Systems</a:t>
            </a:r>
          </a:p>
        </p:txBody>
      </p:sp>
      <p:cxnSp>
        <p:nvCxnSpPr>
          <p:cNvPr id="306" name="Shape 306"/>
          <p:cNvCxnSpPr/>
          <p:nvPr/>
        </p:nvCxnSpPr>
        <p:spPr>
          <a:xfrm rot="10800000" flipH="1">
            <a:off x="523450" y="1935100"/>
            <a:ext cx="7967100" cy="17700"/>
          </a:xfrm>
          <a:prstGeom prst="straightConnector1">
            <a:avLst/>
          </a:prstGeom>
          <a:noFill/>
          <a:ln w="28575" cap="flat" cmpd="sng">
            <a:solidFill>
              <a:schemeClr val="dk2"/>
            </a:solidFill>
            <a:prstDash val="solid"/>
            <a:round/>
            <a:headEnd type="none" w="lg" len="lg"/>
            <a:tailEnd type="none" w="lg" len="lg"/>
          </a:ln>
        </p:spPr>
      </p:cxnSp>
      <p:sp>
        <p:nvSpPr>
          <p:cNvPr id="307" name="Shape 307"/>
          <p:cNvSpPr txBox="1"/>
          <p:nvPr/>
        </p:nvSpPr>
        <p:spPr>
          <a:xfrm>
            <a:off x="1401775" y="1180950"/>
            <a:ext cx="5917500" cy="553800"/>
          </a:xfrm>
          <a:prstGeom prst="rect">
            <a:avLst/>
          </a:prstGeom>
          <a:noFill/>
          <a:ln>
            <a:noFill/>
          </a:ln>
        </p:spPr>
        <p:txBody>
          <a:bodyPr lIns="91425" tIns="91425" rIns="91425" bIns="91425" anchor="t" anchorCtr="0">
            <a:noAutofit/>
          </a:bodyPr>
          <a:lstStyle/>
          <a:p>
            <a:pPr lvl="0" algn="ctr">
              <a:spcBef>
                <a:spcPts val="0"/>
              </a:spcBef>
              <a:buNone/>
            </a:pPr>
            <a:r>
              <a:rPr lang="en" sz="2400"/>
              <a:t>Generality</a:t>
            </a:r>
          </a:p>
        </p:txBody>
      </p:sp>
      <p:cxnSp>
        <p:nvCxnSpPr>
          <p:cNvPr id="308" name="Shape 308"/>
          <p:cNvCxnSpPr/>
          <p:nvPr/>
        </p:nvCxnSpPr>
        <p:spPr>
          <a:xfrm rot="10800000">
            <a:off x="1960650" y="1482475"/>
            <a:ext cx="1561500" cy="9000"/>
          </a:xfrm>
          <a:prstGeom prst="straightConnector1">
            <a:avLst/>
          </a:prstGeom>
          <a:noFill/>
          <a:ln w="28575" cap="flat" cmpd="sng">
            <a:solidFill>
              <a:schemeClr val="dk2"/>
            </a:solidFill>
            <a:prstDash val="solid"/>
            <a:round/>
            <a:headEnd type="none" w="lg" len="lg"/>
            <a:tailEnd type="triangle" w="lg" len="lg"/>
          </a:ln>
        </p:spPr>
      </p:cxnSp>
      <p:sp>
        <p:nvSpPr>
          <p:cNvPr id="309" name="Shape 309"/>
          <p:cNvSpPr txBox="1"/>
          <p:nvPr/>
        </p:nvSpPr>
        <p:spPr>
          <a:xfrm>
            <a:off x="7958125" y="1949650"/>
            <a:ext cx="910800" cy="426000"/>
          </a:xfrm>
          <a:prstGeom prst="rect">
            <a:avLst/>
          </a:prstGeom>
          <a:noFill/>
          <a:ln>
            <a:noFill/>
          </a:ln>
        </p:spPr>
        <p:txBody>
          <a:bodyPr lIns="91425" tIns="91425" rIns="91425" bIns="91425" anchor="t" anchorCtr="0">
            <a:noAutofit/>
          </a:bodyPr>
          <a:lstStyle/>
          <a:p>
            <a:pPr lvl="0">
              <a:spcBef>
                <a:spcPts val="0"/>
              </a:spcBef>
              <a:buNone/>
            </a:pPr>
            <a:r>
              <a:rPr lang="en" sz="2400"/>
              <a:t>GUIs</a:t>
            </a:r>
          </a:p>
        </p:txBody>
      </p:sp>
      <p:sp>
        <p:nvSpPr>
          <p:cNvPr id="310" name="Shape 310"/>
          <p:cNvSpPr txBox="1"/>
          <p:nvPr/>
        </p:nvSpPr>
        <p:spPr>
          <a:xfrm>
            <a:off x="275025" y="2130250"/>
            <a:ext cx="1765500" cy="1038000"/>
          </a:xfrm>
          <a:prstGeom prst="rect">
            <a:avLst/>
          </a:prstGeom>
          <a:noFill/>
          <a:ln>
            <a:noFill/>
          </a:ln>
        </p:spPr>
        <p:txBody>
          <a:bodyPr lIns="91425" tIns="91425" rIns="91425" bIns="91425" anchor="t" anchorCtr="0">
            <a:noAutofit/>
          </a:bodyPr>
          <a:lstStyle/>
          <a:p>
            <a:pPr lvl="0">
              <a:spcBef>
                <a:spcPts val="0"/>
              </a:spcBef>
              <a:buNone/>
            </a:pPr>
            <a:r>
              <a:rPr lang="en" sz="2400"/>
              <a:t>Ptolemy II, etc.</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p:nvPr/>
        </p:nvSpPr>
        <p:spPr>
          <a:xfrm>
            <a:off x="111240" y="93600"/>
            <a:ext cx="8757600" cy="5538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buSzPct val="25000"/>
              <a:buNone/>
            </a:pPr>
            <a:r>
              <a:rPr lang="en" sz="3000" b="1">
                <a:solidFill>
                  <a:srgbClr val="006C3A"/>
                </a:solidFill>
              </a:rPr>
              <a:t>Spectrum of Workflow Management Systems</a:t>
            </a:r>
          </a:p>
        </p:txBody>
      </p:sp>
      <p:cxnSp>
        <p:nvCxnSpPr>
          <p:cNvPr id="316" name="Shape 316"/>
          <p:cNvCxnSpPr/>
          <p:nvPr/>
        </p:nvCxnSpPr>
        <p:spPr>
          <a:xfrm rot="10800000" flipH="1">
            <a:off x="523450" y="1935100"/>
            <a:ext cx="7967100" cy="17700"/>
          </a:xfrm>
          <a:prstGeom prst="straightConnector1">
            <a:avLst/>
          </a:prstGeom>
          <a:noFill/>
          <a:ln w="28575" cap="flat" cmpd="sng">
            <a:solidFill>
              <a:schemeClr val="dk2"/>
            </a:solidFill>
            <a:prstDash val="solid"/>
            <a:round/>
            <a:headEnd type="none" w="lg" len="lg"/>
            <a:tailEnd type="none" w="lg" len="lg"/>
          </a:ln>
        </p:spPr>
      </p:cxnSp>
      <p:sp>
        <p:nvSpPr>
          <p:cNvPr id="317" name="Shape 317"/>
          <p:cNvSpPr txBox="1"/>
          <p:nvPr/>
        </p:nvSpPr>
        <p:spPr>
          <a:xfrm>
            <a:off x="1401775" y="1180950"/>
            <a:ext cx="5917500" cy="553800"/>
          </a:xfrm>
          <a:prstGeom prst="rect">
            <a:avLst/>
          </a:prstGeom>
          <a:noFill/>
          <a:ln>
            <a:noFill/>
          </a:ln>
        </p:spPr>
        <p:txBody>
          <a:bodyPr lIns="91425" tIns="91425" rIns="91425" bIns="91425" anchor="t" anchorCtr="0">
            <a:noAutofit/>
          </a:bodyPr>
          <a:lstStyle/>
          <a:p>
            <a:pPr lvl="0" algn="ctr" rtl="0">
              <a:spcBef>
                <a:spcPts val="0"/>
              </a:spcBef>
              <a:buNone/>
            </a:pPr>
            <a:r>
              <a:rPr lang="en" sz="2400"/>
              <a:t>Generality</a:t>
            </a:r>
          </a:p>
        </p:txBody>
      </p:sp>
      <p:cxnSp>
        <p:nvCxnSpPr>
          <p:cNvPr id="318" name="Shape 318"/>
          <p:cNvCxnSpPr/>
          <p:nvPr/>
        </p:nvCxnSpPr>
        <p:spPr>
          <a:xfrm rot="10800000">
            <a:off x="1960650" y="1482475"/>
            <a:ext cx="1561500" cy="9000"/>
          </a:xfrm>
          <a:prstGeom prst="straightConnector1">
            <a:avLst/>
          </a:prstGeom>
          <a:noFill/>
          <a:ln w="28575" cap="flat" cmpd="sng">
            <a:solidFill>
              <a:schemeClr val="dk2"/>
            </a:solidFill>
            <a:prstDash val="solid"/>
            <a:round/>
            <a:headEnd type="none" w="lg" len="lg"/>
            <a:tailEnd type="triangle" w="lg" len="lg"/>
          </a:ln>
        </p:spPr>
      </p:cxnSp>
      <p:sp>
        <p:nvSpPr>
          <p:cNvPr id="319" name="Shape 319"/>
          <p:cNvSpPr txBox="1"/>
          <p:nvPr/>
        </p:nvSpPr>
        <p:spPr>
          <a:xfrm>
            <a:off x="7958125" y="1949650"/>
            <a:ext cx="910800" cy="426000"/>
          </a:xfrm>
          <a:prstGeom prst="rect">
            <a:avLst/>
          </a:prstGeom>
          <a:noFill/>
          <a:ln>
            <a:noFill/>
          </a:ln>
        </p:spPr>
        <p:txBody>
          <a:bodyPr lIns="91425" tIns="91425" rIns="91425" bIns="91425" anchor="t" anchorCtr="0">
            <a:noAutofit/>
          </a:bodyPr>
          <a:lstStyle/>
          <a:p>
            <a:pPr lvl="0" rtl="0">
              <a:spcBef>
                <a:spcPts val="0"/>
              </a:spcBef>
              <a:buNone/>
            </a:pPr>
            <a:r>
              <a:rPr lang="en" sz="2400"/>
              <a:t>GUIs</a:t>
            </a:r>
          </a:p>
        </p:txBody>
      </p:sp>
      <p:sp>
        <p:nvSpPr>
          <p:cNvPr id="320" name="Shape 320"/>
          <p:cNvSpPr txBox="1"/>
          <p:nvPr/>
        </p:nvSpPr>
        <p:spPr>
          <a:xfrm>
            <a:off x="275025" y="2130250"/>
            <a:ext cx="1765500" cy="1038000"/>
          </a:xfrm>
          <a:prstGeom prst="rect">
            <a:avLst/>
          </a:prstGeom>
          <a:noFill/>
          <a:ln>
            <a:noFill/>
          </a:ln>
        </p:spPr>
        <p:txBody>
          <a:bodyPr lIns="91425" tIns="91425" rIns="91425" bIns="91425" anchor="t" anchorCtr="0">
            <a:noAutofit/>
          </a:bodyPr>
          <a:lstStyle/>
          <a:p>
            <a:pPr lvl="0" rtl="0">
              <a:spcBef>
                <a:spcPts val="0"/>
              </a:spcBef>
              <a:buNone/>
            </a:pPr>
            <a:r>
              <a:rPr lang="en" sz="2400"/>
              <a:t>Ptolemy II, etc.</a:t>
            </a:r>
          </a:p>
        </p:txBody>
      </p:sp>
      <p:sp>
        <p:nvSpPr>
          <p:cNvPr id="321" name="Shape 321"/>
          <p:cNvSpPr txBox="1"/>
          <p:nvPr/>
        </p:nvSpPr>
        <p:spPr>
          <a:xfrm>
            <a:off x="6386150" y="3709950"/>
            <a:ext cx="2550000" cy="1239000"/>
          </a:xfrm>
          <a:prstGeom prst="rect">
            <a:avLst/>
          </a:prstGeom>
          <a:noFill/>
          <a:ln>
            <a:noFill/>
          </a:ln>
        </p:spPr>
        <p:txBody>
          <a:bodyPr lIns="91425" tIns="91425" rIns="91425" bIns="91425" anchor="t" anchorCtr="0">
            <a:noAutofit/>
          </a:bodyPr>
          <a:lstStyle/>
          <a:p>
            <a:pPr lvl="0" rtl="0">
              <a:spcBef>
                <a:spcPts val="0"/>
              </a:spcBef>
              <a:buNone/>
            </a:pPr>
            <a:r>
              <a:rPr lang="en" sz="3000" b="1">
                <a:solidFill>
                  <a:srgbClr val="FF0000"/>
                </a:solidFill>
              </a:rPr>
              <a:t>Not Complex</a:t>
            </a:r>
          </a:p>
        </p:txBody>
      </p:sp>
      <p:cxnSp>
        <p:nvCxnSpPr>
          <p:cNvPr id="322" name="Shape 322"/>
          <p:cNvCxnSpPr>
            <a:stCxn id="321" idx="0"/>
            <a:endCxn id="319" idx="2"/>
          </p:cNvCxnSpPr>
          <p:nvPr/>
        </p:nvCxnSpPr>
        <p:spPr>
          <a:xfrm rot="10800000" flipH="1">
            <a:off x="7661150" y="2375550"/>
            <a:ext cx="752400" cy="1334400"/>
          </a:xfrm>
          <a:prstGeom prst="straightConnector1">
            <a:avLst/>
          </a:prstGeom>
          <a:noFill/>
          <a:ln w="28575" cap="flat" cmpd="sng">
            <a:solidFill>
              <a:srgbClr val="FF0000"/>
            </a:solidFill>
            <a:prstDash val="solid"/>
            <a:round/>
            <a:headEnd type="none" w="lg" len="lg"/>
            <a:tailEnd type="stealth" w="lg" len="lg"/>
          </a:ln>
        </p:spPr>
      </p:cxnSp>
      <p:sp>
        <p:nvSpPr>
          <p:cNvPr id="323" name="Shape 323"/>
          <p:cNvSpPr txBox="1"/>
          <p:nvPr/>
        </p:nvSpPr>
        <p:spPr>
          <a:xfrm>
            <a:off x="1052150" y="4090950"/>
            <a:ext cx="2305200" cy="1155600"/>
          </a:xfrm>
          <a:prstGeom prst="rect">
            <a:avLst/>
          </a:prstGeom>
          <a:noFill/>
          <a:ln>
            <a:noFill/>
          </a:ln>
        </p:spPr>
        <p:txBody>
          <a:bodyPr lIns="91425" tIns="91425" rIns="91425" bIns="91425" anchor="t" anchorCtr="0">
            <a:noAutofit/>
          </a:bodyPr>
          <a:lstStyle/>
          <a:p>
            <a:pPr lvl="0">
              <a:spcBef>
                <a:spcPts val="0"/>
              </a:spcBef>
              <a:buNone/>
            </a:pPr>
            <a:r>
              <a:rPr lang="en" sz="3000" b="1">
                <a:solidFill>
                  <a:srgbClr val="FF0000"/>
                </a:solidFill>
              </a:rPr>
              <a:t>Very</a:t>
            </a:r>
          </a:p>
          <a:p>
            <a:pPr lvl="0" rtl="0">
              <a:spcBef>
                <a:spcPts val="0"/>
              </a:spcBef>
              <a:buNone/>
            </a:pPr>
            <a:r>
              <a:rPr lang="en" sz="3000" b="1">
                <a:solidFill>
                  <a:srgbClr val="FF0000"/>
                </a:solidFill>
              </a:rPr>
              <a:t>Complex</a:t>
            </a:r>
          </a:p>
        </p:txBody>
      </p:sp>
      <p:cxnSp>
        <p:nvCxnSpPr>
          <p:cNvPr id="324" name="Shape 324"/>
          <p:cNvCxnSpPr>
            <a:endCxn id="320" idx="2"/>
          </p:cNvCxnSpPr>
          <p:nvPr/>
        </p:nvCxnSpPr>
        <p:spPr>
          <a:xfrm rot="10800000">
            <a:off x="1157775" y="3168250"/>
            <a:ext cx="1395900" cy="973800"/>
          </a:xfrm>
          <a:prstGeom prst="straightConnector1">
            <a:avLst/>
          </a:prstGeom>
          <a:noFill/>
          <a:ln w="28575" cap="flat" cmpd="sng">
            <a:solidFill>
              <a:srgbClr val="FF0000"/>
            </a:solidFill>
            <a:prstDash val="solid"/>
            <a:round/>
            <a:headEnd type="none" w="lg" len="lg"/>
            <a:tailEnd type="stealth" w="lg" len="lg"/>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p:nvPr/>
        </p:nvSpPr>
        <p:spPr>
          <a:xfrm>
            <a:off x="111240" y="93600"/>
            <a:ext cx="8757600" cy="5538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buSzPct val="25000"/>
              <a:buNone/>
            </a:pPr>
            <a:r>
              <a:rPr lang="en" sz="3000" b="1">
                <a:solidFill>
                  <a:srgbClr val="006C3A"/>
                </a:solidFill>
              </a:rPr>
              <a:t>Spectrum of Workflow Management Systems</a:t>
            </a:r>
          </a:p>
        </p:txBody>
      </p:sp>
      <p:cxnSp>
        <p:nvCxnSpPr>
          <p:cNvPr id="330" name="Shape 330"/>
          <p:cNvCxnSpPr/>
          <p:nvPr/>
        </p:nvCxnSpPr>
        <p:spPr>
          <a:xfrm rot="10800000" flipH="1">
            <a:off x="523450" y="1935100"/>
            <a:ext cx="7967100" cy="17700"/>
          </a:xfrm>
          <a:prstGeom prst="straightConnector1">
            <a:avLst/>
          </a:prstGeom>
          <a:noFill/>
          <a:ln w="28575" cap="flat" cmpd="sng">
            <a:solidFill>
              <a:schemeClr val="dk2"/>
            </a:solidFill>
            <a:prstDash val="solid"/>
            <a:round/>
            <a:headEnd type="none" w="lg" len="lg"/>
            <a:tailEnd type="none" w="lg" len="lg"/>
          </a:ln>
        </p:spPr>
      </p:cxnSp>
      <p:sp>
        <p:nvSpPr>
          <p:cNvPr id="331" name="Shape 331"/>
          <p:cNvSpPr txBox="1"/>
          <p:nvPr/>
        </p:nvSpPr>
        <p:spPr>
          <a:xfrm>
            <a:off x="1401775" y="1180950"/>
            <a:ext cx="5917500" cy="553800"/>
          </a:xfrm>
          <a:prstGeom prst="rect">
            <a:avLst/>
          </a:prstGeom>
          <a:noFill/>
          <a:ln>
            <a:noFill/>
          </a:ln>
        </p:spPr>
        <p:txBody>
          <a:bodyPr lIns="91425" tIns="91425" rIns="91425" bIns="91425" anchor="t" anchorCtr="0">
            <a:noAutofit/>
          </a:bodyPr>
          <a:lstStyle/>
          <a:p>
            <a:pPr lvl="0" algn="ctr" rtl="0">
              <a:spcBef>
                <a:spcPts val="0"/>
              </a:spcBef>
              <a:buNone/>
            </a:pPr>
            <a:r>
              <a:rPr lang="en" sz="2400"/>
              <a:t>Generality</a:t>
            </a:r>
          </a:p>
        </p:txBody>
      </p:sp>
      <p:cxnSp>
        <p:nvCxnSpPr>
          <p:cNvPr id="332" name="Shape 332"/>
          <p:cNvCxnSpPr/>
          <p:nvPr/>
        </p:nvCxnSpPr>
        <p:spPr>
          <a:xfrm rot="10800000">
            <a:off x="1960650" y="1482475"/>
            <a:ext cx="1561500" cy="9000"/>
          </a:xfrm>
          <a:prstGeom prst="straightConnector1">
            <a:avLst/>
          </a:prstGeom>
          <a:noFill/>
          <a:ln w="28575" cap="flat" cmpd="sng">
            <a:solidFill>
              <a:schemeClr val="dk2"/>
            </a:solidFill>
            <a:prstDash val="solid"/>
            <a:round/>
            <a:headEnd type="none" w="lg" len="lg"/>
            <a:tailEnd type="triangle" w="lg" len="lg"/>
          </a:ln>
        </p:spPr>
      </p:cxnSp>
      <p:sp>
        <p:nvSpPr>
          <p:cNvPr id="333" name="Shape 333"/>
          <p:cNvSpPr txBox="1"/>
          <p:nvPr/>
        </p:nvSpPr>
        <p:spPr>
          <a:xfrm>
            <a:off x="7958125" y="1949650"/>
            <a:ext cx="910800" cy="426000"/>
          </a:xfrm>
          <a:prstGeom prst="rect">
            <a:avLst/>
          </a:prstGeom>
          <a:noFill/>
          <a:ln>
            <a:noFill/>
          </a:ln>
        </p:spPr>
        <p:txBody>
          <a:bodyPr lIns="91425" tIns="91425" rIns="91425" bIns="91425" anchor="t" anchorCtr="0">
            <a:noAutofit/>
          </a:bodyPr>
          <a:lstStyle/>
          <a:p>
            <a:pPr lvl="0" rtl="0">
              <a:spcBef>
                <a:spcPts val="0"/>
              </a:spcBef>
              <a:buNone/>
            </a:pPr>
            <a:r>
              <a:rPr lang="en" sz="2400"/>
              <a:t>GUIs</a:t>
            </a:r>
          </a:p>
        </p:txBody>
      </p:sp>
      <p:sp>
        <p:nvSpPr>
          <p:cNvPr id="334" name="Shape 334"/>
          <p:cNvSpPr txBox="1"/>
          <p:nvPr/>
        </p:nvSpPr>
        <p:spPr>
          <a:xfrm>
            <a:off x="275025" y="2130250"/>
            <a:ext cx="1765500" cy="1038000"/>
          </a:xfrm>
          <a:prstGeom prst="rect">
            <a:avLst/>
          </a:prstGeom>
          <a:noFill/>
          <a:ln>
            <a:noFill/>
          </a:ln>
        </p:spPr>
        <p:txBody>
          <a:bodyPr lIns="91425" tIns="91425" rIns="91425" bIns="91425" anchor="t" anchorCtr="0">
            <a:noAutofit/>
          </a:bodyPr>
          <a:lstStyle/>
          <a:p>
            <a:pPr lvl="0" rtl="0">
              <a:spcBef>
                <a:spcPts val="0"/>
              </a:spcBef>
              <a:buNone/>
            </a:pPr>
            <a:r>
              <a:rPr lang="en" sz="2400"/>
              <a:t>Ptolemy II, etc.</a:t>
            </a:r>
          </a:p>
        </p:txBody>
      </p:sp>
      <p:sp>
        <p:nvSpPr>
          <p:cNvPr id="335" name="Shape 335"/>
          <p:cNvSpPr/>
          <p:nvPr/>
        </p:nvSpPr>
        <p:spPr>
          <a:xfrm>
            <a:off x="2186625" y="1675225"/>
            <a:ext cx="3850500" cy="548100"/>
          </a:xfrm>
          <a:prstGeom prst="ellipse">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36" name="Shape 336"/>
          <p:cNvCxnSpPr/>
          <p:nvPr/>
        </p:nvCxnSpPr>
        <p:spPr>
          <a:xfrm flipH="1">
            <a:off x="3628675" y="2111525"/>
            <a:ext cx="266100" cy="1215600"/>
          </a:xfrm>
          <a:prstGeom prst="straightConnector1">
            <a:avLst/>
          </a:prstGeom>
          <a:noFill/>
          <a:ln w="28575" cap="flat" cmpd="sng">
            <a:solidFill>
              <a:srgbClr val="FF0000"/>
            </a:solidFill>
            <a:prstDash val="solid"/>
            <a:round/>
            <a:headEnd type="none" w="lg" len="lg"/>
            <a:tailEnd type="none" w="lg" len="lg"/>
          </a:ln>
        </p:spPr>
      </p:cxnSp>
      <p:sp>
        <p:nvSpPr>
          <p:cNvPr id="337" name="Shape 337"/>
          <p:cNvSpPr txBox="1"/>
          <p:nvPr/>
        </p:nvSpPr>
        <p:spPr>
          <a:xfrm>
            <a:off x="2713425" y="3197050"/>
            <a:ext cx="2485500" cy="1038000"/>
          </a:xfrm>
          <a:prstGeom prst="rect">
            <a:avLst/>
          </a:prstGeom>
          <a:noFill/>
          <a:ln>
            <a:noFill/>
          </a:ln>
        </p:spPr>
        <p:txBody>
          <a:bodyPr lIns="91425" tIns="91425" rIns="91425" bIns="91425" anchor="t" anchorCtr="0">
            <a:noAutofit/>
          </a:bodyPr>
          <a:lstStyle/>
          <a:p>
            <a:pPr lvl="0" rtl="0">
              <a:spcBef>
                <a:spcPts val="0"/>
              </a:spcBef>
              <a:buNone/>
            </a:pPr>
            <a:r>
              <a:rPr lang="en" sz="2400"/>
              <a:t>Modeling and Simulation (ICE, SAW, etc.)</a:t>
            </a:r>
          </a:p>
        </p:txBody>
      </p:sp>
      <p:sp>
        <p:nvSpPr>
          <p:cNvPr id="338" name="Shape 338"/>
          <p:cNvSpPr txBox="1"/>
          <p:nvPr/>
        </p:nvSpPr>
        <p:spPr>
          <a:xfrm>
            <a:off x="443600" y="5136850"/>
            <a:ext cx="8286300" cy="1171200"/>
          </a:xfrm>
          <a:prstGeom prst="rect">
            <a:avLst/>
          </a:prstGeom>
          <a:noFill/>
          <a:ln>
            <a:noFill/>
          </a:ln>
        </p:spPr>
        <p:txBody>
          <a:bodyPr lIns="91425" tIns="91425" rIns="91425" bIns="91425" anchor="t" anchorCtr="0">
            <a:noAutofit/>
          </a:bodyPr>
          <a:lstStyle/>
          <a:p>
            <a:pPr lvl="0" algn="ctr">
              <a:spcBef>
                <a:spcPts val="0"/>
              </a:spcBef>
              <a:buNone/>
            </a:pPr>
            <a:r>
              <a:rPr lang="en" sz="2400"/>
              <a:t>Need something in the middle that doesn’t do everything, but enables almost that much!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3"/>
        <p:cNvGrpSpPr/>
        <p:nvPr/>
      </p:nvGrpSpPr>
      <p:grpSpPr>
        <a:xfrm>
          <a:off x="0" y="0"/>
          <a:ext cx="0" cy="0"/>
          <a:chOff x="0" y="0"/>
          <a:chExt cx="0" cy="0"/>
        </a:xfrm>
      </p:grpSpPr>
      <p:sp>
        <p:nvSpPr>
          <p:cNvPr id="344" name="Shape 344"/>
          <p:cNvSpPr txBox="1"/>
          <p:nvPr/>
        </p:nvSpPr>
        <p:spPr>
          <a:xfrm>
            <a:off x="111125" y="246062"/>
            <a:ext cx="8229600" cy="554037"/>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i="0" u="none" strike="noStrike" cap="none">
                <a:solidFill>
                  <a:srgbClr val="006C3A"/>
                </a:solidFill>
                <a:latin typeface="Arial"/>
                <a:ea typeface="Arial"/>
                <a:cs typeface="Arial"/>
                <a:sym typeface="Arial"/>
              </a:rPr>
              <a:t>Standard Model of Scientific Computing</a:t>
            </a:r>
          </a:p>
        </p:txBody>
      </p:sp>
      <p:sp>
        <p:nvSpPr>
          <p:cNvPr id="345" name="Shape 345"/>
          <p:cNvSpPr txBox="1"/>
          <p:nvPr/>
        </p:nvSpPr>
        <p:spPr>
          <a:xfrm>
            <a:off x="274637" y="792162"/>
            <a:ext cx="8686800" cy="365099"/>
          </a:xfrm>
          <a:prstGeom prst="rect">
            <a:avLst/>
          </a:prstGeom>
          <a:noFill/>
          <a:ln>
            <a:noFill/>
          </a:ln>
        </p:spPr>
        <p:txBody>
          <a:bodyPr lIns="90000" tIns="45000" rIns="90000" bIns="450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800" b="1" i="0" u="none" strike="noStrike" cap="none">
                <a:solidFill>
                  <a:srgbClr val="000000"/>
                </a:solidFill>
                <a:latin typeface="Arial"/>
                <a:ea typeface="Arial"/>
                <a:cs typeface="Arial"/>
                <a:sym typeface="Arial"/>
              </a:rPr>
              <a:t>All users must do these things...</a:t>
            </a:r>
          </a:p>
        </p:txBody>
      </p:sp>
      <p:sp>
        <p:nvSpPr>
          <p:cNvPr id="346" name="Shape 346"/>
          <p:cNvSpPr txBox="1"/>
          <p:nvPr/>
        </p:nvSpPr>
        <p:spPr>
          <a:xfrm>
            <a:off x="974075" y="4957550"/>
            <a:ext cx="4169399" cy="1308900"/>
          </a:xfrm>
          <a:prstGeom prst="rect">
            <a:avLst/>
          </a:prstGeom>
          <a:noFill/>
          <a:ln>
            <a:noFill/>
          </a:ln>
        </p:spPr>
        <p:txBody>
          <a:bodyPr lIns="90000" tIns="45000" rIns="90000" bIns="450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800" b="1" i="1" u="none" strike="noStrike" cap="none">
                <a:solidFill>
                  <a:srgbClr val="000000"/>
                </a:solidFill>
                <a:latin typeface="Arial"/>
                <a:ea typeface="Arial"/>
                <a:cs typeface="Arial"/>
                <a:sym typeface="Arial"/>
              </a:rPr>
              <a:t>Super-users and</a:t>
            </a:r>
            <a:r>
              <a:rPr lang="en" sz="1800" b="1" i="1"/>
              <a:t> developers</a:t>
            </a:r>
            <a:r>
              <a:rPr lang="en" sz="1800" b="1" i="1" u="none" strike="noStrike" cap="none">
                <a:solidFill>
                  <a:srgbClr val="000000"/>
                </a:solidFill>
                <a:latin typeface="Arial"/>
                <a:ea typeface="Arial"/>
                <a:cs typeface="Arial"/>
                <a:sym typeface="Arial"/>
              </a:rPr>
              <a:t> think these are easy tasks, but most users are overwhelmed!</a:t>
            </a:r>
          </a:p>
        </p:txBody>
      </p:sp>
      <p:pic>
        <p:nvPicPr>
          <p:cNvPr id="347" name="Shape 347" descr="standardModel4Pics.png"/>
          <p:cNvPicPr preferRelativeResize="0"/>
          <p:nvPr/>
        </p:nvPicPr>
        <p:blipFill>
          <a:blip r:embed="rId3">
            <a:alphaModFix/>
          </a:blip>
          <a:stretch>
            <a:fillRect/>
          </a:stretch>
        </p:blipFill>
        <p:spPr>
          <a:xfrm>
            <a:off x="0" y="1143000"/>
            <a:ext cx="9143999" cy="3409950"/>
          </a:xfrm>
          <a:prstGeom prst="rect">
            <a:avLst/>
          </a:prstGeom>
          <a:noFill/>
          <a:ln>
            <a:noFill/>
          </a:ln>
        </p:spPr>
      </p:pic>
      <p:grpSp>
        <p:nvGrpSpPr>
          <p:cNvPr id="348" name="Shape 348"/>
          <p:cNvGrpSpPr/>
          <p:nvPr/>
        </p:nvGrpSpPr>
        <p:grpSpPr>
          <a:xfrm>
            <a:off x="6166175" y="4441650"/>
            <a:ext cx="2235874" cy="2189899"/>
            <a:chOff x="6166175" y="4441650"/>
            <a:chExt cx="2235874" cy="2189899"/>
          </a:xfrm>
        </p:grpSpPr>
        <p:pic>
          <p:nvPicPr>
            <p:cNvPr id="349" name="Shape 349" descr="ice-code.png"/>
            <p:cNvPicPr preferRelativeResize="0"/>
            <p:nvPr/>
          </p:nvPicPr>
          <p:blipFill>
            <a:blip r:embed="rId4">
              <a:alphaModFix/>
            </a:blip>
            <a:stretch>
              <a:fillRect/>
            </a:stretch>
          </p:blipFill>
          <p:spPr>
            <a:xfrm>
              <a:off x="6336550" y="4895850"/>
              <a:ext cx="1903875" cy="1308925"/>
            </a:xfrm>
            <a:prstGeom prst="rect">
              <a:avLst/>
            </a:prstGeom>
            <a:noFill/>
            <a:ln>
              <a:noFill/>
            </a:ln>
          </p:spPr>
        </p:pic>
        <p:sp>
          <p:nvSpPr>
            <p:cNvPr id="350" name="Shape 350"/>
            <p:cNvSpPr txBox="1"/>
            <p:nvPr/>
          </p:nvSpPr>
          <p:spPr>
            <a:xfrm>
              <a:off x="6166175" y="4441650"/>
              <a:ext cx="2174399" cy="431100"/>
            </a:xfrm>
            <a:prstGeom prst="rect">
              <a:avLst/>
            </a:prstGeom>
            <a:solidFill>
              <a:srgbClr val="FFFFFF"/>
            </a:solidFill>
            <a:ln>
              <a:noFill/>
            </a:ln>
          </p:spPr>
          <p:txBody>
            <a:bodyPr lIns="91425" tIns="91425" rIns="91425" bIns="91425" anchor="t" anchorCtr="0">
              <a:noAutofit/>
            </a:bodyPr>
            <a:lstStyle/>
            <a:p>
              <a:pPr lvl="0">
                <a:spcBef>
                  <a:spcPts val="0"/>
                </a:spcBef>
                <a:buNone/>
              </a:pPr>
              <a:r>
                <a:rPr lang="en" sz="2400" b="1">
                  <a:solidFill>
                    <a:srgbClr val="006C3A"/>
                  </a:solidFill>
                  <a:latin typeface="Ubuntu"/>
                  <a:ea typeface="Ubuntu"/>
                  <a:cs typeface="Ubuntu"/>
                  <a:sym typeface="Ubuntu"/>
                </a:rPr>
                <a:t>Development</a:t>
              </a:r>
            </a:p>
          </p:txBody>
        </p:sp>
        <p:sp>
          <p:nvSpPr>
            <p:cNvPr id="351" name="Shape 351"/>
            <p:cNvSpPr txBox="1"/>
            <p:nvPr/>
          </p:nvSpPr>
          <p:spPr>
            <a:xfrm>
              <a:off x="6306550" y="6266450"/>
              <a:ext cx="2095499" cy="365099"/>
            </a:xfrm>
            <a:prstGeom prst="rect">
              <a:avLst/>
            </a:prstGeom>
            <a:noFill/>
            <a:ln>
              <a:noFill/>
            </a:ln>
          </p:spPr>
          <p:txBody>
            <a:bodyPr lIns="91425" tIns="91425" rIns="91425" bIns="91425" anchor="t" anchorCtr="0">
              <a:noAutofit/>
            </a:bodyPr>
            <a:lstStyle/>
            <a:p>
              <a:pPr lvl="0">
                <a:spcBef>
                  <a:spcPts val="0"/>
                </a:spcBef>
                <a:buNone/>
              </a:pPr>
              <a:r>
                <a:rPr lang="en"/>
                <a:t>Make it do what it do...</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6"/>
        <p:cNvGrpSpPr/>
        <p:nvPr/>
      </p:nvGrpSpPr>
      <p:grpSpPr>
        <a:xfrm>
          <a:off x="0" y="0"/>
          <a:ext cx="0" cy="0"/>
          <a:chOff x="0" y="0"/>
          <a:chExt cx="0" cy="0"/>
        </a:xfrm>
      </p:grpSpPr>
      <p:sp>
        <p:nvSpPr>
          <p:cNvPr id="357" name="Shape 357"/>
          <p:cNvSpPr txBox="1"/>
          <p:nvPr/>
        </p:nvSpPr>
        <p:spPr>
          <a:xfrm>
            <a:off x="111125" y="246062"/>
            <a:ext cx="8229600" cy="554099"/>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i="0" u="none" strike="noStrike" cap="none">
                <a:solidFill>
                  <a:srgbClr val="006C3A"/>
                </a:solidFill>
                <a:latin typeface="Arial"/>
                <a:ea typeface="Arial"/>
                <a:cs typeface="Arial"/>
                <a:sym typeface="Arial"/>
              </a:rPr>
              <a:t>A </a:t>
            </a:r>
            <a:r>
              <a:rPr lang="en" sz="3000" b="1">
                <a:solidFill>
                  <a:srgbClr val="006C3A"/>
                </a:solidFill>
              </a:rPr>
              <a:t>cooler</a:t>
            </a:r>
            <a:r>
              <a:rPr lang="en" sz="3000" b="1" i="0" u="none" strike="noStrike" cap="none">
                <a:solidFill>
                  <a:srgbClr val="006C3A"/>
                </a:solidFill>
                <a:latin typeface="Arial"/>
                <a:ea typeface="Arial"/>
                <a:cs typeface="Arial"/>
                <a:sym typeface="Arial"/>
              </a:rPr>
              <a:t> model of Scientific Computing</a:t>
            </a:r>
          </a:p>
        </p:txBody>
      </p:sp>
      <p:sp>
        <p:nvSpPr>
          <p:cNvPr id="358" name="Shape 358"/>
          <p:cNvSpPr txBox="1"/>
          <p:nvPr/>
        </p:nvSpPr>
        <p:spPr>
          <a:xfrm>
            <a:off x="365125" y="1187450"/>
            <a:ext cx="4389299" cy="63990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800" b="0" i="0" u="none" strike="noStrike" cap="none">
                <a:solidFill>
                  <a:srgbClr val="000000"/>
                </a:solidFill>
                <a:latin typeface="Arial"/>
                <a:ea typeface="Arial"/>
                <a:cs typeface="Arial"/>
                <a:sym typeface="Arial"/>
              </a:rPr>
              <a:t>It would be better to have a computer program handle all of that...</a:t>
            </a:r>
          </a:p>
        </p:txBody>
      </p:sp>
      <p:pic>
        <p:nvPicPr>
          <p:cNvPr id="359" name="Shape 359"/>
          <p:cNvPicPr preferRelativeResize="0"/>
          <p:nvPr/>
        </p:nvPicPr>
        <p:blipFill rotWithShape="1">
          <a:blip r:embed="rId3">
            <a:alphaModFix/>
          </a:blip>
          <a:srcRect/>
          <a:stretch/>
        </p:blipFill>
        <p:spPr>
          <a:xfrm>
            <a:off x="7294561" y="4498975"/>
            <a:ext cx="712786" cy="581024"/>
          </a:xfrm>
          <a:prstGeom prst="rect">
            <a:avLst/>
          </a:prstGeom>
          <a:noFill/>
          <a:ln>
            <a:noFill/>
          </a:ln>
        </p:spPr>
      </p:pic>
      <p:cxnSp>
        <p:nvCxnSpPr>
          <p:cNvPr id="360" name="Shape 360"/>
          <p:cNvCxnSpPr/>
          <p:nvPr/>
        </p:nvCxnSpPr>
        <p:spPr>
          <a:xfrm rot="10800000" flipH="1">
            <a:off x="5318125" y="1597024"/>
            <a:ext cx="1638300" cy="1831975"/>
          </a:xfrm>
          <a:prstGeom prst="straightConnector1">
            <a:avLst/>
          </a:prstGeom>
          <a:noFill/>
          <a:ln w="36700" cap="sq" cmpd="sng">
            <a:solidFill>
              <a:srgbClr val="008000"/>
            </a:solidFill>
            <a:prstDash val="solid"/>
            <a:miter/>
            <a:headEnd type="none" w="med" len="med"/>
            <a:tailEnd type="triangle" w="lg" len="lg"/>
          </a:ln>
        </p:spPr>
      </p:cxnSp>
      <p:cxnSp>
        <p:nvCxnSpPr>
          <p:cNvPr id="361" name="Shape 361"/>
          <p:cNvCxnSpPr/>
          <p:nvPr/>
        </p:nvCxnSpPr>
        <p:spPr>
          <a:xfrm rot="10800000" flipH="1">
            <a:off x="5318125" y="3092450"/>
            <a:ext cx="1558924" cy="336549"/>
          </a:xfrm>
          <a:prstGeom prst="straightConnector1">
            <a:avLst/>
          </a:prstGeom>
          <a:noFill/>
          <a:ln w="36700" cap="sq" cmpd="sng">
            <a:solidFill>
              <a:srgbClr val="008000"/>
            </a:solidFill>
            <a:prstDash val="solid"/>
            <a:miter/>
            <a:headEnd type="none" w="med" len="med"/>
            <a:tailEnd type="triangle" w="lg" len="lg"/>
          </a:ln>
        </p:spPr>
      </p:cxnSp>
      <p:cxnSp>
        <p:nvCxnSpPr>
          <p:cNvPr id="362" name="Shape 362"/>
          <p:cNvCxnSpPr/>
          <p:nvPr/>
        </p:nvCxnSpPr>
        <p:spPr>
          <a:xfrm>
            <a:off x="5318125" y="3429000"/>
            <a:ext cx="1558924" cy="1087437"/>
          </a:xfrm>
          <a:prstGeom prst="straightConnector1">
            <a:avLst/>
          </a:prstGeom>
          <a:noFill/>
          <a:ln w="36700" cap="sq" cmpd="sng">
            <a:solidFill>
              <a:srgbClr val="008000"/>
            </a:solidFill>
            <a:prstDash val="solid"/>
            <a:miter/>
            <a:headEnd type="none" w="med" len="med"/>
            <a:tailEnd type="triangle" w="lg" len="lg"/>
          </a:ln>
        </p:spPr>
      </p:cxnSp>
      <p:pic>
        <p:nvPicPr>
          <p:cNvPr id="363" name="Shape 363"/>
          <p:cNvPicPr preferRelativeResize="0"/>
          <p:nvPr/>
        </p:nvPicPr>
        <p:blipFill rotWithShape="1">
          <a:blip r:embed="rId4">
            <a:alphaModFix/>
          </a:blip>
          <a:srcRect/>
          <a:stretch/>
        </p:blipFill>
        <p:spPr>
          <a:xfrm>
            <a:off x="350837" y="2835275"/>
            <a:ext cx="1274700" cy="1188900"/>
          </a:xfrm>
          <a:prstGeom prst="rect">
            <a:avLst/>
          </a:prstGeom>
          <a:noFill/>
          <a:ln>
            <a:noFill/>
          </a:ln>
        </p:spPr>
      </p:pic>
      <p:cxnSp>
        <p:nvCxnSpPr>
          <p:cNvPr id="364" name="Shape 364"/>
          <p:cNvCxnSpPr/>
          <p:nvPr/>
        </p:nvCxnSpPr>
        <p:spPr>
          <a:xfrm rot="10800000" flipH="1">
            <a:off x="5316537" y="3092450"/>
            <a:ext cx="1562099" cy="336549"/>
          </a:xfrm>
          <a:prstGeom prst="straightConnector1">
            <a:avLst/>
          </a:prstGeom>
          <a:noFill/>
          <a:ln w="36700" cap="sq" cmpd="sng">
            <a:solidFill>
              <a:srgbClr val="008000"/>
            </a:solidFill>
            <a:prstDash val="solid"/>
            <a:miter/>
            <a:headEnd type="none" w="med" len="med"/>
            <a:tailEnd type="triangle" w="lg" len="lg"/>
          </a:ln>
        </p:spPr>
      </p:cxnSp>
      <p:cxnSp>
        <p:nvCxnSpPr>
          <p:cNvPr id="365" name="Shape 365"/>
          <p:cNvCxnSpPr/>
          <p:nvPr/>
        </p:nvCxnSpPr>
        <p:spPr>
          <a:xfrm rot="10800000" flipH="1">
            <a:off x="1625600" y="3429087"/>
            <a:ext cx="1011300" cy="1500"/>
          </a:xfrm>
          <a:prstGeom prst="straightConnector1">
            <a:avLst/>
          </a:prstGeom>
          <a:noFill/>
          <a:ln w="36700" cap="sq" cmpd="sng">
            <a:solidFill>
              <a:srgbClr val="008000"/>
            </a:solidFill>
            <a:prstDash val="solid"/>
            <a:miter/>
            <a:headEnd type="none" w="med" len="med"/>
            <a:tailEnd type="triangle" w="lg" len="lg"/>
          </a:ln>
        </p:spPr>
      </p:cxnSp>
      <p:sp>
        <p:nvSpPr>
          <p:cNvPr id="366" name="Shape 366"/>
          <p:cNvSpPr txBox="1"/>
          <p:nvPr/>
        </p:nvSpPr>
        <p:spPr>
          <a:xfrm>
            <a:off x="350837" y="3970337"/>
            <a:ext cx="1188900" cy="36510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800" b="0" i="0" u="none" strike="noStrike" cap="none">
                <a:solidFill>
                  <a:srgbClr val="000000"/>
                </a:solidFill>
                <a:latin typeface="Arial"/>
                <a:ea typeface="Arial"/>
                <a:cs typeface="Arial"/>
                <a:sym typeface="Arial"/>
              </a:rPr>
              <a:t>A. User</a:t>
            </a:r>
          </a:p>
        </p:txBody>
      </p:sp>
      <p:sp>
        <p:nvSpPr>
          <p:cNvPr id="367" name="Shape 367"/>
          <p:cNvSpPr txBox="1"/>
          <p:nvPr/>
        </p:nvSpPr>
        <p:spPr>
          <a:xfrm>
            <a:off x="365125" y="5003800"/>
            <a:ext cx="4479924" cy="912811"/>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800" b="1" i="1" u="none" strike="noStrike" cap="none">
                <a:solidFill>
                  <a:srgbClr val="000000"/>
                </a:solidFill>
                <a:latin typeface="Arial"/>
                <a:ea typeface="Arial"/>
                <a:cs typeface="Arial"/>
                <a:sym typeface="Arial"/>
              </a:rPr>
              <a:t>Most of the stuff we need to do can be encapsulated for ease of use and/or automated entirely with improvements.</a:t>
            </a:r>
          </a:p>
        </p:txBody>
      </p:sp>
      <p:pic>
        <p:nvPicPr>
          <p:cNvPr id="368" name="Shape 368" descr="standardModel4PicsVertical.png"/>
          <p:cNvPicPr preferRelativeResize="0"/>
          <p:nvPr/>
        </p:nvPicPr>
        <p:blipFill>
          <a:blip r:embed="rId5">
            <a:alphaModFix/>
          </a:blip>
          <a:stretch>
            <a:fillRect/>
          </a:stretch>
        </p:blipFill>
        <p:spPr>
          <a:xfrm>
            <a:off x="6960404" y="848650"/>
            <a:ext cx="1877888" cy="6009350"/>
          </a:xfrm>
          <a:prstGeom prst="rect">
            <a:avLst/>
          </a:prstGeom>
          <a:noFill/>
          <a:ln>
            <a:noFill/>
          </a:ln>
        </p:spPr>
      </p:pic>
      <p:pic>
        <p:nvPicPr>
          <p:cNvPr id="369" name="Shape 369" descr="ice-code.png"/>
          <p:cNvPicPr preferRelativeResize="0"/>
          <p:nvPr/>
        </p:nvPicPr>
        <p:blipFill>
          <a:blip r:embed="rId6">
            <a:alphaModFix/>
          </a:blip>
          <a:stretch>
            <a:fillRect/>
          </a:stretch>
        </p:blipFill>
        <p:spPr>
          <a:xfrm>
            <a:off x="5320816" y="5925597"/>
            <a:ext cx="1208389" cy="751192"/>
          </a:xfrm>
          <a:prstGeom prst="rect">
            <a:avLst/>
          </a:prstGeom>
          <a:noFill/>
          <a:ln>
            <a:noFill/>
          </a:ln>
        </p:spPr>
      </p:pic>
      <p:sp>
        <p:nvSpPr>
          <p:cNvPr id="370" name="Shape 370"/>
          <p:cNvSpPr txBox="1"/>
          <p:nvPr/>
        </p:nvSpPr>
        <p:spPr>
          <a:xfrm>
            <a:off x="5212678" y="5588732"/>
            <a:ext cx="1380000" cy="247500"/>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b="1">
                <a:solidFill>
                  <a:srgbClr val="006C3A"/>
                </a:solidFill>
                <a:latin typeface="Ubuntu"/>
                <a:ea typeface="Ubuntu"/>
                <a:cs typeface="Ubuntu"/>
                <a:sym typeface="Ubuntu"/>
              </a:rPr>
              <a:t>Development</a:t>
            </a:r>
          </a:p>
        </p:txBody>
      </p:sp>
      <p:cxnSp>
        <p:nvCxnSpPr>
          <p:cNvPr id="371" name="Shape 371"/>
          <p:cNvCxnSpPr>
            <a:endCxn id="370" idx="0"/>
          </p:cNvCxnSpPr>
          <p:nvPr/>
        </p:nvCxnSpPr>
        <p:spPr>
          <a:xfrm>
            <a:off x="5333878" y="3418832"/>
            <a:ext cx="568800" cy="2169900"/>
          </a:xfrm>
          <a:prstGeom prst="straightConnector1">
            <a:avLst/>
          </a:prstGeom>
          <a:noFill/>
          <a:ln w="36700" cap="sq" cmpd="sng">
            <a:solidFill>
              <a:srgbClr val="008000"/>
            </a:solidFill>
            <a:prstDash val="solid"/>
            <a:miter/>
            <a:headEnd type="none" w="med" len="med"/>
            <a:tailEnd type="triangle" w="lg" len="lg"/>
          </a:ln>
        </p:spPr>
      </p:cxnSp>
      <p:cxnSp>
        <p:nvCxnSpPr>
          <p:cNvPr id="372" name="Shape 372"/>
          <p:cNvCxnSpPr/>
          <p:nvPr/>
        </p:nvCxnSpPr>
        <p:spPr>
          <a:xfrm>
            <a:off x="5318125" y="3429000"/>
            <a:ext cx="1941000" cy="2446500"/>
          </a:xfrm>
          <a:prstGeom prst="straightConnector1">
            <a:avLst/>
          </a:prstGeom>
          <a:noFill/>
          <a:ln w="36700" cap="sq" cmpd="sng">
            <a:solidFill>
              <a:srgbClr val="008000"/>
            </a:solidFill>
            <a:prstDash val="solid"/>
            <a:miter/>
            <a:headEnd type="none" w="med" len="med"/>
            <a:tailEnd type="triangle" w="lg" len="lg"/>
          </a:ln>
        </p:spPr>
      </p:cxnSp>
      <p:pic>
        <p:nvPicPr>
          <p:cNvPr id="373" name="Shape 373" descr="ICE logo FINAL-gray.png"/>
          <p:cNvPicPr preferRelativeResize="0"/>
          <p:nvPr/>
        </p:nvPicPr>
        <p:blipFill rotWithShape="1">
          <a:blip r:embed="rId7">
            <a:alphaModFix/>
          </a:blip>
          <a:srcRect r="49768"/>
          <a:stretch/>
        </p:blipFill>
        <p:spPr>
          <a:xfrm>
            <a:off x="2628901" y="2805437"/>
            <a:ext cx="2624286" cy="12202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8"/>
        <p:cNvGrpSpPr/>
        <p:nvPr/>
      </p:nvGrpSpPr>
      <p:grpSpPr>
        <a:xfrm>
          <a:off x="0" y="0"/>
          <a:ext cx="0" cy="0"/>
          <a:chOff x="0" y="0"/>
          <a:chExt cx="0" cy="0"/>
        </a:xfrm>
      </p:grpSpPr>
      <p:sp>
        <p:nvSpPr>
          <p:cNvPr id="379" name="Shape 379"/>
          <p:cNvSpPr txBox="1"/>
          <p:nvPr/>
        </p:nvSpPr>
        <p:spPr>
          <a:xfrm>
            <a:off x="6125600" y="4797750"/>
            <a:ext cx="496500" cy="314700"/>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a:solidFill>
                  <a:srgbClr val="FF0000"/>
                </a:solidFill>
              </a:rPr>
              <a:t>2</a:t>
            </a:r>
          </a:p>
        </p:txBody>
      </p:sp>
      <p:sp>
        <p:nvSpPr>
          <p:cNvPr id="380" name="Shape 380"/>
          <p:cNvSpPr txBox="1"/>
          <p:nvPr/>
        </p:nvSpPr>
        <p:spPr>
          <a:xfrm>
            <a:off x="3763400" y="4797750"/>
            <a:ext cx="496500" cy="314700"/>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a:solidFill>
                  <a:srgbClr val="FF0000"/>
                </a:solidFill>
              </a:rPr>
              <a:t>1</a:t>
            </a:r>
          </a:p>
        </p:txBody>
      </p:sp>
      <p:sp>
        <p:nvSpPr>
          <p:cNvPr id="381" name="Shape 381"/>
          <p:cNvSpPr txBox="1"/>
          <p:nvPr/>
        </p:nvSpPr>
        <p:spPr>
          <a:xfrm>
            <a:off x="111125" y="246062"/>
            <a:ext cx="8229600" cy="554099"/>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But that doesn’t cover all M&amp;S workflows!</a:t>
            </a:r>
          </a:p>
        </p:txBody>
      </p:sp>
      <p:sp>
        <p:nvSpPr>
          <p:cNvPr id="382" name="Shape 382"/>
          <p:cNvSpPr txBox="1"/>
          <p:nvPr/>
        </p:nvSpPr>
        <p:spPr>
          <a:xfrm>
            <a:off x="274637" y="1096962"/>
            <a:ext cx="8686800" cy="365099"/>
          </a:xfrm>
          <a:prstGeom prst="rect">
            <a:avLst/>
          </a:prstGeom>
          <a:noFill/>
          <a:ln>
            <a:noFill/>
          </a:ln>
        </p:spPr>
        <p:txBody>
          <a:bodyPr lIns="90000" tIns="45000" rIns="90000" bIns="450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800" b="1"/>
              <a:t>It more or less does...</a:t>
            </a:r>
          </a:p>
        </p:txBody>
      </p:sp>
      <p:pic>
        <p:nvPicPr>
          <p:cNvPr id="383" name="Shape 383" descr="standardModel4Pics.png"/>
          <p:cNvPicPr preferRelativeResize="0"/>
          <p:nvPr/>
        </p:nvPicPr>
        <p:blipFill>
          <a:blip r:embed="rId3">
            <a:alphaModFix/>
          </a:blip>
          <a:stretch>
            <a:fillRect/>
          </a:stretch>
        </p:blipFill>
        <p:spPr>
          <a:xfrm>
            <a:off x="410125" y="1666875"/>
            <a:ext cx="8613050" cy="3211949"/>
          </a:xfrm>
          <a:prstGeom prst="rect">
            <a:avLst/>
          </a:prstGeom>
          <a:noFill/>
          <a:ln>
            <a:noFill/>
          </a:ln>
        </p:spPr>
      </p:pic>
      <p:cxnSp>
        <p:nvCxnSpPr>
          <p:cNvPr id="384" name="Shape 384"/>
          <p:cNvCxnSpPr/>
          <p:nvPr/>
        </p:nvCxnSpPr>
        <p:spPr>
          <a:xfrm rot="10800000" flipH="1">
            <a:off x="858450" y="4673674"/>
            <a:ext cx="9599" cy="381600"/>
          </a:xfrm>
          <a:prstGeom prst="straightConnector1">
            <a:avLst/>
          </a:prstGeom>
          <a:noFill/>
          <a:ln w="19050" cap="flat" cmpd="sng">
            <a:solidFill>
              <a:schemeClr val="dk2"/>
            </a:solidFill>
            <a:prstDash val="solid"/>
            <a:round/>
            <a:headEnd type="none" w="lg" len="lg"/>
            <a:tailEnd type="triangle" w="lg" len="lg"/>
          </a:ln>
        </p:spPr>
      </p:cxnSp>
      <p:cxnSp>
        <p:nvCxnSpPr>
          <p:cNvPr id="385" name="Shape 385"/>
          <p:cNvCxnSpPr/>
          <p:nvPr/>
        </p:nvCxnSpPr>
        <p:spPr>
          <a:xfrm rot="10800000" flipH="1">
            <a:off x="2992050" y="4673674"/>
            <a:ext cx="9599" cy="381600"/>
          </a:xfrm>
          <a:prstGeom prst="straightConnector1">
            <a:avLst/>
          </a:prstGeom>
          <a:noFill/>
          <a:ln w="19050" cap="flat" cmpd="sng">
            <a:solidFill>
              <a:schemeClr val="dk2"/>
            </a:solidFill>
            <a:prstDash val="solid"/>
            <a:round/>
            <a:headEnd type="none" w="lg" len="lg"/>
            <a:tailEnd type="triangle" w="lg" len="lg"/>
          </a:ln>
        </p:spPr>
      </p:cxnSp>
      <p:cxnSp>
        <p:nvCxnSpPr>
          <p:cNvPr id="386" name="Shape 386"/>
          <p:cNvCxnSpPr/>
          <p:nvPr/>
        </p:nvCxnSpPr>
        <p:spPr>
          <a:xfrm rot="10800000" flipH="1">
            <a:off x="5354250" y="4673674"/>
            <a:ext cx="9599" cy="381600"/>
          </a:xfrm>
          <a:prstGeom prst="straightConnector1">
            <a:avLst/>
          </a:prstGeom>
          <a:noFill/>
          <a:ln w="19050" cap="flat" cmpd="sng">
            <a:solidFill>
              <a:schemeClr val="dk2"/>
            </a:solidFill>
            <a:prstDash val="solid"/>
            <a:round/>
            <a:headEnd type="none" w="lg" len="lg"/>
            <a:tailEnd type="triangle" w="lg" len="lg"/>
          </a:ln>
        </p:spPr>
      </p:cxnSp>
      <p:cxnSp>
        <p:nvCxnSpPr>
          <p:cNvPr id="387" name="Shape 387"/>
          <p:cNvCxnSpPr/>
          <p:nvPr/>
        </p:nvCxnSpPr>
        <p:spPr>
          <a:xfrm rot="10800000" flipH="1">
            <a:off x="7564050" y="4673674"/>
            <a:ext cx="9599" cy="381600"/>
          </a:xfrm>
          <a:prstGeom prst="straightConnector1">
            <a:avLst/>
          </a:prstGeom>
          <a:noFill/>
          <a:ln w="19050" cap="flat" cmpd="sng">
            <a:solidFill>
              <a:schemeClr val="dk2"/>
            </a:solidFill>
            <a:prstDash val="solid"/>
            <a:round/>
            <a:headEnd type="none" w="lg" len="lg"/>
            <a:tailEnd type="triangle" w="lg" len="lg"/>
          </a:ln>
        </p:spPr>
      </p:cxnSp>
      <p:cxnSp>
        <p:nvCxnSpPr>
          <p:cNvPr id="388" name="Shape 388"/>
          <p:cNvCxnSpPr/>
          <p:nvPr/>
        </p:nvCxnSpPr>
        <p:spPr>
          <a:xfrm>
            <a:off x="248000" y="6362000"/>
            <a:ext cx="391200" cy="0"/>
          </a:xfrm>
          <a:prstGeom prst="straightConnector1">
            <a:avLst/>
          </a:prstGeom>
          <a:noFill/>
          <a:ln w="19050" cap="flat" cmpd="sng">
            <a:solidFill>
              <a:schemeClr val="dk2"/>
            </a:solidFill>
            <a:prstDash val="solid"/>
            <a:round/>
            <a:headEnd type="none" w="lg" len="lg"/>
            <a:tailEnd type="triangle" w="lg" len="lg"/>
          </a:ln>
        </p:spPr>
      </p:cxnSp>
      <p:sp>
        <p:nvSpPr>
          <p:cNvPr id="389" name="Shape 389"/>
          <p:cNvSpPr txBox="1"/>
          <p:nvPr/>
        </p:nvSpPr>
        <p:spPr>
          <a:xfrm>
            <a:off x="715375" y="6142850"/>
            <a:ext cx="1087199" cy="267000"/>
          </a:xfrm>
          <a:prstGeom prst="rect">
            <a:avLst/>
          </a:prstGeom>
          <a:noFill/>
          <a:ln>
            <a:noFill/>
          </a:ln>
        </p:spPr>
        <p:txBody>
          <a:bodyPr lIns="91425" tIns="91425" rIns="91425" bIns="91425" anchor="t" anchorCtr="0">
            <a:noAutofit/>
          </a:bodyPr>
          <a:lstStyle/>
          <a:p>
            <a:pPr lvl="0">
              <a:spcBef>
                <a:spcPts val="0"/>
              </a:spcBef>
              <a:buNone/>
            </a:pPr>
            <a:r>
              <a:rPr lang="en"/>
              <a:t>Standard</a:t>
            </a:r>
          </a:p>
        </p:txBody>
      </p:sp>
      <p:cxnSp>
        <p:nvCxnSpPr>
          <p:cNvPr id="390" name="Shape 390"/>
          <p:cNvCxnSpPr/>
          <p:nvPr/>
        </p:nvCxnSpPr>
        <p:spPr>
          <a:xfrm rot="10800000" flipH="1">
            <a:off x="1087050" y="4673674"/>
            <a:ext cx="9599" cy="381600"/>
          </a:xfrm>
          <a:prstGeom prst="straightConnector1">
            <a:avLst/>
          </a:prstGeom>
          <a:noFill/>
          <a:ln w="19050" cap="flat" cmpd="sng">
            <a:solidFill>
              <a:srgbClr val="00FF00"/>
            </a:solidFill>
            <a:prstDash val="solid"/>
            <a:round/>
            <a:headEnd type="none" w="lg" len="lg"/>
            <a:tailEnd type="triangle" w="lg" len="lg"/>
          </a:ln>
        </p:spPr>
      </p:cxnSp>
      <p:cxnSp>
        <p:nvCxnSpPr>
          <p:cNvPr id="391" name="Shape 391"/>
          <p:cNvCxnSpPr/>
          <p:nvPr/>
        </p:nvCxnSpPr>
        <p:spPr>
          <a:xfrm rot="10800000" flipH="1">
            <a:off x="3220650" y="4673674"/>
            <a:ext cx="9599" cy="381600"/>
          </a:xfrm>
          <a:prstGeom prst="straightConnector1">
            <a:avLst/>
          </a:prstGeom>
          <a:noFill/>
          <a:ln w="19050" cap="flat" cmpd="sng">
            <a:solidFill>
              <a:srgbClr val="00FF00"/>
            </a:solidFill>
            <a:prstDash val="solid"/>
            <a:round/>
            <a:headEnd type="none" w="lg" len="lg"/>
            <a:tailEnd type="triangle" w="lg" len="lg"/>
          </a:ln>
        </p:spPr>
      </p:cxnSp>
      <p:cxnSp>
        <p:nvCxnSpPr>
          <p:cNvPr id="392" name="Shape 392"/>
          <p:cNvCxnSpPr/>
          <p:nvPr/>
        </p:nvCxnSpPr>
        <p:spPr>
          <a:xfrm rot="10800000" flipH="1">
            <a:off x="5582850" y="4673674"/>
            <a:ext cx="9599" cy="381600"/>
          </a:xfrm>
          <a:prstGeom prst="straightConnector1">
            <a:avLst/>
          </a:prstGeom>
          <a:noFill/>
          <a:ln w="19050" cap="flat" cmpd="sng">
            <a:solidFill>
              <a:srgbClr val="00FF00"/>
            </a:solidFill>
            <a:prstDash val="solid"/>
            <a:round/>
            <a:headEnd type="none" w="lg" len="lg"/>
            <a:tailEnd type="triangle" w="lg" len="lg"/>
          </a:ln>
        </p:spPr>
      </p:cxnSp>
      <p:cxnSp>
        <p:nvCxnSpPr>
          <p:cNvPr id="393" name="Shape 393"/>
          <p:cNvCxnSpPr/>
          <p:nvPr/>
        </p:nvCxnSpPr>
        <p:spPr>
          <a:xfrm rot="10800000" flipH="1">
            <a:off x="7792650" y="4673674"/>
            <a:ext cx="9599" cy="381600"/>
          </a:xfrm>
          <a:prstGeom prst="straightConnector1">
            <a:avLst/>
          </a:prstGeom>
          <a:noFill/>
          <a:ln w="19050" cap="flat" cmpd="sng">
            <a:solidFill>
              <a:srgbClr val="00FF00"/>
            </a:solidFill>
            <a:prstDash val="solid"/>
            <a:round/>
            <a:headEnd type="none" w="lg" len="lg"/>
            <a:tailEnd type="triangle" w="lg" len="lg"/>
          </a:ln>
        </p:spPr>
      </p:cxnSp>
      <p:sp>
        <p:nvSpPr>
          <p:cNvPr id="394" name="Shape 394"/>
          <p:cNvSpPr txBox="1"/>
          <p:nvPr/>
        </p:nvSpPr>
        <p:spPr>
          <a:xfrm>
            <a:off x="639200" y="4797750"/>
            <a:ext cx="267300" cy="314700"/>
          </a:xfrm>
          <a:prstGeom prst="rect">
            <a:avLst/>
          </a:prstGeom>
          <a:noFill/>
          <a:ln>
            <a:noFill/>
          </a:ln>
        </p:spPr>
        <p:txBody>
          <a:bodyPr lIns="91425" tIns="91425" rIns="91425" bIns="91425" anchor="t" anchorCtr="0">
            <a:noAutofit/>
          </a:bodyPr>
          <a:lstStyle/>
          <a:p>
            <a:pPr lvl="0">
              <a:spcBef>
                <a:spcPts val="0"/>
              </a:spcBef>
              <a:buNone/>
            </a:pPr>
            <a:r>
              <a:rPr lang="en"/>
              <a:t>1</a:t>
            </a:r>
          </a:p>
        </p:txBody>
      </p:sp>
      <p:sp>
        <p:nvSpPr>
          <p:cNvPr id="395" name="Shape 395"/>
          <p:cNvSpPr txBox="1"/>
          <p:nvPr/>
        </p:nvSpPr>
        <p:spPr>
          <a:xfrm>
            <a:off x="2772800" y="4797750"/>
            <a:ext cx="267300" cy="314700"/>
          </a:xfrm>
          <a:prstGeom prst="rect">
            <a:avLst/>
          </a:prstGeom>
          <a:noFill/>
          <a:ln>
            <a:noFill/>
          </a:ln>
        </p:spPr>
        <p:txBody>
          <a:bodyPr lIns="91425" tIns="91425" rIns="91425" bIns="91425" anchor="t" anchorCtr="0">
            <a:noAutofit/>
          </a:bodyPr>
          <a:lstStyle/>
          <a:p>
            <a:pPr lvl="0" rtl="0">
              <a:spcBef>
                <a:spcPts val="0"/>
              </a:spcBef>
              <a:buNone/>
            </a:pPr>
            <a:r>
              <a:rPr lang="en"/>
              <a:t>2</a:t>
            </a:r>
          </a:p>
        </p:txBody>
      </p:sp>
      <p:sp>
        <p:nvSpPr>
          <p:cNvPr id="396" name="Shape 396"/>
          <p:cNvSpPr txBox="1"/>
          <p:nvPr/>
        </p:nvSpPr>
        <p:spPr>
          <a:xfrm>
            <a:off x="5135000" y="4797750"/>
            <a:ext cx="267300" cy="314700"/>
          </a:xfrm>
          <a:prstGeom prst="rect">
            <a:avLst/>
          </a:prstGeom>
          <a:noFill/>
          <a:ln>
            <a:noFill/>
          </a:ln>
        </p:spPr>
        <p:txBody>
          <a:bodyPr lIns="91425" tIns="91425" rIns="91425" bIns="91425" anchor="t" anchorCtr="0">
            <a:noAutofit/>
          </a:bodyPr>
          <a:lstStyle/>
          <a:p>
            <a:pPr lvl="0" rtl="0">
              <a:spcBef>
                <a:spcPts val="0"/>
              </a:spcBef>
              <a:buNone/>
            </a:pPr>
            <a:r>
              <a:rPr lang="en"/>
              <a:t>3</a:t>
            </a:r>
          </a:p>
        </p:txBody>
      </p:sp>
      <p:sp>
        <p:nvSpPr>
          <p:cNvPr id="397" name="Shape 397"/>
          <p:cNvSpPr txBox="1"/>
          <p:nvPr/>
        </p:nvSpPr>
        <p:spPr>
          <a:xfrm>
            <a:off x="7344800" y="4797750"/>
            <a:ext cx="267300" cy="314700"/>
          </a:xfrm>
          <a:prstGeom prst="rect">
            <a:avLst/>
          </a:prstGeom>
          <a:noFill/>
          <a:ln>
            <a:noFill/>
          </a:ln>
        </p:spPr>
        <p:txBody>
          <a:bodyPr lIns="91425" tIns="91425" rIns="91425" bIns="91425" anchor="t" anchorCtr="0">
            <a:noAutofit/>
          </a:bodyPr>
          <a:lstStyle/>
          <a:p>
            <a:pPr lvl="0" rtl="0">
              <a:spcBef>
                <a:spcPts val="0"/>
              </a:spcBef>
              <a:buNone/>
            </a:pPr>
            <a:r>
              <a:rPr lang="en"/>
              <a:t>4</a:t>
            </a:r>
          </a:p>
        </p:txBody>
      </p:sp>
      <p:cxnSp>
        <p:nvCxnSpPr>
          <p:cNvPr id="398" name="Shape 398"/>
          <p:cNvCxnSpPr/>
          <p:nvPr/>
        </p:nvCxnSpPr>
        <p:spPr>
          <a:xfrm>
            <a:off x="1907275" y="6324350"/>
            <a:ext cx="420000" cy="9000"/>
          </a:xfrm>
          <a:prstGeom prst="straightConnector1">
            <a:avLst/>
          </a:prstGeom>
          <a:noFill/>
          <a:ln w="19050" cap="flat" cmpd="sng">
            <a:solidFill>
              <a:srgbClr val="00FF00"/>
            </a:solidFill>
            <a:prstDash val="solid"/>
            <a:round/>
            <a:headEnd type="none" w="lg" len="lg"/>
            <a:tailEnd type="triangle" w="lg" len="lg"/>
          </a:ln>
        </p:spPr>
      </p:cxnSp>
      <p:sp>
        <p:nvSpPr>
          <p:cNvPr id="399" name="Shape 399"/>
          <p:cNvSpPr txBox="1"/>
          <p:nvPr/>
        </p:nvSpPr>
        <p:spPr>
          <a:xfrm>
            <a:off x="2391775" y="6142850"/>
            <a:ext cx="1087199" cy="267000"/>
          </a:xfrm>
          <a:prstGeom prst="rect">
            <a:avLst/>
          </a:prstGeom>
          <a:noFill/>
          <a:ln>
            <a:noFill/>
          </a:ln>
        </p:spPr>
        <p:txBody>
          <a:bodyPr lIns="91425" tIns="91425" rIns="91425" bIns="91425" anchor="t" anchorCtr="0">
            <a:noAutofit/>
          </a:bodyPr>
          <a:lstStyle/>
          <a:p>
            <a:pPr lvl="0" rtl="0">
              <a:spcBef>
                <a:spcPts val="0"/>
              </a:spcBef>
              <a:buNone/>
            </a:pPr>
            <a:r>
              <a:rPr lang="en">
                <a:solidFill>
                  <a:srgbClr val="00FF00"/>
                </a:solidFill>
              </a:rPr>
              <a:t>Single Use</a:t>
            </a:r>
          </a:p>
        </p:txBody>
      </p:sp>
      <p:cxnSp>
        <p:nvCxnSpPr>
          <p:cNvPr id="400" name="Shape 400"/>
          <p:cNvCxnSpPr/>
          <p:nvPr/>
        </p:nvCxnSpPr>
        <p:spPr>
          <a:xfrm rot="10800000" flipH="1">
            <a:off x="1468050" y="4673674"/>
            <a:ext cx="9599" cy="381600"/>
          </a:xfrm>
          <a:prstGeom prst="straightConnector1">
            <a:avLst/>
          </a:prstGeom>
          <a:noFill/>
          <a:ln w="19050" cap="flat" cmpd="sng">
            <a:solidFill>
              <a:srgbClr val="0000FF"/>
            </a:solidFill>
            <a:prstDash val="solid"/>
            <a:round/>
            <a:headEnd type="none" w="lg" len="lg"/>
            <a:tailEnd type="triangle" w="lg" len="lg"/>
          </a:ln>
        </p:spPr>
      </p:cxnSp>
      <p:sp>
        <p:nvSpPr>
          <p:cNvPr id="401" name="Shape 401"/>
          <p:cNvSpPr txBox="1"/>
          <p:nvPr/>
        </p:nvSpPr>
        <p:spPr>
          <a:xfrm>
            <a:off x="1248800" y="4873950"/>
            <a:ext cx="496500" cy="314700"/>
          </a:xfrm>
          <a:prstGeom prst="rect">
            <a:avLst/>
          </a:prstGeom>
          <a:noFill/>
          <a:ln>
            <a:noFill/>
          </a:ln>
        </p:spPr>
        <p:txBody>
          <a:bodyPr lIns="91425" tIns="91425" rIns="91425" bIns="91425" anchor="t" anchorCtr="0">
            <a:noAutofit/>
          </a:bodyPr>
          <a:lstStyle/>
          <a:p>
            <a:pPr lvl="0" rtl="0">
              <a:spcBef>
                <a:spcPts val="0"/>
              </a:spcBef>
              <a:buNone/>
            </a:pPr>
            <a:r>
              <a:rPr lang="en">
                <a:solidFill>
                  <a:srgbClr val="0000FF"/>
                </a:solidFill>
              </a:rPr>
              <a:t>1..n</a:t>
            </a:r>
          </a:p>
        </p:txBody>
      </p:sp>
      <p:cxnSp>
        <p:nvCxnSpPr>
          <p:cNvPr id="402" name="Shape 402"/>
          <p:cNvCxnSpPr/>
          <p:nvPr/>
        </p:nvCxnSpPr>
        <p:spPr>
          <a:xfrm rot="10800000" flipH="1">
            <a:off x="3525450" y="4673674"/>
            <a:ext cx="9599" cy="381600"/>
          </a:xfrm>
          <a:prstGeom prst="straightConnector1">
            <a:avLst/>
          </a:prstGeom>
          <a:noFill/>
          <a:ln w="19050" cap="flat" cmpd="sng">
            <a:solidFill>
              <a:srgbClr val="0000FF"/>
            </a:solidFill>
            <a:prstDash val="solid"/>
            <a:round/>
            <a:headEnd type="none" w="lg" len="lg"/>
            <a:tailEnd type="triangle" w="lg" len="lg"/>
          </a:ln>
        </p:spPr>
      </p:cxnSp>
      <p:sp>
        <p:nvSpPr>
          <p:cNvPr id="403" name="Shape 403"/>
          <p:cNvSpPr txBox="1"/>
          <p:nvPr/>
        </p:nvSpPr>
        <p:spPr>
          <a:xfrm>
            <a:off x="3306200" y="4873950"/>
            <a:ext cx="496500" cy="314700"/>
          </a:xfrm>
          <a:prstGeom prst="rect">
            <a:avLst/>
          </a:prstGeom>
          <a:noFill/>
          <a:ln>
            <a:noFill/>
          </a:ln>
        </p:spPr>
        <p:txBody>
          <a:bodyPr lIns="91425" tIns="91425" rIns="91425" bIns="91425" anchor="t" anchorCtr="0">
            <a:noAutofit/>
          </a:bodyPr>
          <a:lstStyle/>
          <a:p>
            <a:pPr lvl="0" rtl="0">
              <a:spcBef>
                <a:spcPts val="0"/>
              </a:spcBef>
              <a:buNone/>
            </a:pPr>
            <a:r>
              <a:rPr lang="en">
                <a:solidFill>
                  <a:srgbClr val="0000FF"/>
                </a:solidFill>
              </a:rPr>
              <a:t>n+1</a:t>
            </a:r>
          </a:p>
        </p:txBody>
      </p:sp>
      <p:cxnSp>
        <p:nvCxnSpPr>
          <p:cNvPr id="404" name="Shape 404"/>
          <p:cNvCxnSpPr/>
          <p:nvPr/>
        </p:nvCxnSpPr>
        <p:spPr>
          <a:xfrm rot="10800000" flipH="1">
            <a:off x="5887650" y="4673674"/>
            <a:ext cx="9599" cy="381600"/>
          </a:xfrm>
          <a:prstGeom prst="straightConnector1">
            <a:avLst/>
          </a:prstGeom>
          <a:noFill/>
          <a:ln w="19050" cap="flat" cmpd="sng">
            <a:solidFill>
              <a:srgbClr val="0000FF"/>
            </a:solidFill>
            <a:prstDash val="solid"/>
            <a:round/>
            <a:headEnd type="none" w="lg" len="lg"/>
            <a:tailEnd type="triangle" w="lg" len="lg"/>
          </a:ln>
        </p:spPr>
      </p:cxnSp>
      <p:sp>
        <p:nvSpPr>
          <p:cNvPr id="405" name="Shape 405"/>
          <p:cNvSpPr txBox="1"/>
          <p:nvPr/>
        </p:nvSpPr>
        <p:spPr>
          <a:xfrm>
            <a:off x="5668400" y="4873950"/>
            <a:ext cx="496500" cy="314700"/>
          </a:xfrm>
          <a:prstGeom prst="rect">
            <a:avLst/>
          </a:prstGeom>
          <a:noFill/>
          <a:ln>
            <a:noFill/>
          </a:ln>
        </p:spPr>
        <p:txBody>
          <a:bodyPr lIns="91425" tIns="91425" rIns="91425" bIns="91425" anchor="t" anchorCtr="0">
            <a:noAutofit/>
          </a:bodyPr>
          <a:lstStyle/>
          <a:p>
            <a:pPr lvl="0" rtl="0">
              <a:spcBef>
                <a:spcPts val="0"/>
              </a:spcBef>
              <a:buNone/>
            </a:pPr>
            <a:r>
              <a:rPr lang="en">
                <a:solidFill>
                  <a:srgbClr val="0000FF"/>
                </a:solidFill>
              </a:rPr>
              <a:t>n+2</a:t>
            </a:r>
          </a:p>
        </p:txBody>
      </p:sp>
      <p:cxnSp>
        <p:nvCxnSpPr>
          <p:cNvPr id="406" name="Shape 406"/>
          <p:cNvCxnSpPr/>
          <p:nvPr/>
        </p:nvCxnSpPr>
        <p:spPr>
          <a:xfrm rot="10800000" flipH="1">
            <a:off x="8097450" y="4673674"/>
            <a:ext cx="9599" cy="381600"/>
          </a:xfrm>
          <a:prstGeom prst="straightConnector1">
            <a:avLst/>
          </a:prstGeom>
          <a:noFill/>
          <a:ln w="19050" cap="flat" cmpd="sng">
            <a:solidFill>
              <a:srgbClr val="0000FF"/>
            </a:solidFill>
            <a:prstDash val="solid"/>
            <a:round/>
            <a:headEnd type="none" w="lg" len="lg"/>
            <a:tailEnd type="triangle" w="lg" len="lg"/>
          </a:ln>
        </p:spPr>
      </p:cxnSp>
      <p:sp>
        <p:nvSpPr>
          <p:cNvPr id="407" name="Shape 407"/>
          <p:cNvSpPr txBox="1"/>
          <p:nvPr/>
        </p:nvSpPr>
        <p:spPr>
          <a:xfrm>
            <a:off x="7878200" y="4873950"/>
            <a:ext cx="496500" cy="314700"/>
          </a:xfrm>
          <a:prstGeom prst="rect">
            <a:avLst/>
          </a:prstGeom>
          <a:noFill/>
          <a:ln>
            <a:noFill/>
          </a:ln>
        </p:spPr>
        <p:txBody>
          <a:bodyPr lIns="91425" tIns="91425" rIns="91425" bIns="91425" anchor="t" anchorCtr="0">
            <a:noAutofit/>
          </a:bodyPr>
          <a:lstStyle/>
          <a:p>
            <a:pPr lvl="0" rtl="0">
              <a:spcBef>
                <a:spcPts val="0"/>
              </a:spcBef>
              <a:buNone/>
            </a:pPr>
            <a:r>
              <a:rPr lang="en">
                <a:solidFill>
                  <a:srgbClr val="0000FF"/>
                </a:solidFill>
              </a:rPr>
              <a:t>n+3</a:t>
            </a:r>
          </a:p>
        </p:txBody>
      </p:sp>
      <p:cxnSp>
        <p:nvCxnSpPr>
          <p:cNvPr id="408" name="Shape 408"/>
          <p:cNvCxnSpPr/>
          <p:nvPr/>
        </p:nvCxnSpPr>
        <p:spPr>
          <a:xfrm rot="10800000" flipH="1">
            <a:off x="3518875" y="6314450"/>
            <a:ext cx="382499" cy="299"/>
          </a:xfrm>
          <a:prstGeom prst="straightConnector1">
            <a:avLst/>
          </a:prstGeom>
          <a:noFill/>
          <a:ln w="19050" cap="flat" cmpd="sng">
            <a:solidFill>
              <a:srgbClr val="0000FF"/>
            </a:solidFill>
            <a:prstDash val="solid"/>
            <a:round/>
            <a:headEnd type="none" w="lg" len="lg"/>
            <a:tailEnd type="triangle" w="lg" len="lg"/>
          </a:ln>
        </p:spPr>
      </p:cxnSp>
      <p:sp>
        <p:nvSpPr>
          <p:cNvPr id="409" name="Shape 409"/>
          <p:cNvSpPr txBox="1"/>
          <p:nvPr/>
        </p:nvSpPr>
        <p:spPr>
          <a:xfrm>
            <a:off x="3915775" y="6142850"/>
            <a:ext cx="1087199" cy="267000"/>
          </a:xfrm>
          <a:prstGeom prst="rect">
            <a:avLst/>
          </a:prstGeom>
          <a:noFill/>
          <a:ln>
            <a:noFill/>
          </a:ln>
        </p:spPr>
        <p:txBody>
          <a:bodyPr lIns="91425" tIns="91425" rIns="91425" bIns="91425" anchor="t" anchorCtr="0">
            <a:noAutofit/>
          </a:bodyPr>
          <a:lstStyle/>
          <a:p>
            <a:pPr lvl="0" rtl="0">
              <a:spcBef>
                <a:spcPts val="0"/>
              </a:spcBef>
              <a:buNone/>
            </a:pPr>
            <a:r>
              <a:rPr lang="en">
                <a:solidFill>
                  <a:srgbClr val="0000FF"/>
                </a:solidFill>
              </a:rPr>
              <a:t>Multi-Input</a:t>
            </a:r>
          </a:p>
        </p:txBody>
      </p:sp>
      <p:cxnSp>
        <p:nvCxnSpPr>
          <p:cNvPr id="410" name="Shape 410"/>
          <p:cNvCxnSpPr/>
          <p:nvPr/>
        </p:nvCxnSpPr>
        <p:spPr>
          <a:xfrm rot="10800000" flipH="1">
            <a:off x="3982650" y="4673674"/>
            <a:ext cx="9599" cy="381600"/>
          </a:xfrm>
          <a:prstGeom prst="straightConnector1">
            <a:avLst/>
          </a:prstGeom>
          <a:noFill/>
          <a:ln w="19050" cap="flat" cmpd="sng">
            <a:solidFill>
              <a:srgbClr val="FF0000"/>
            </a:solidFill>
            <a:prstDash val="solid"/>
            <a:round/>
            <a:headEnd type="none" w="lg" len="lg"/>
            <a:tailEnd type="triangle" w="lg" len="lg"/>
          </a:ln>
        </p:spPr>
      </p:cxnSp>
      <p:cxnSp>
        <p:nvCxnSpPr>
          <p:cNvPr id="411" name="Shape 411"/>
          <p:cNvCxnSpPr/>
          <p:nvPr/>
        </p:nvCxnSpPr>
        <p:spPr>
          <a:xfrm rot="10800000" flipH="1">
            <a:off x="6344850" y="4673674"/>
            <a:ext cx="9599" cy="381600"/>
          </a:xfrm>
          <a:prstGeom prst="straightConnector1">
            <a:avLst/>
          </a:prstGeom>
          <a:noFill/>
          <a:ln w="19050" cap="flat" cmpd="sng">
            <a:solidFill>
              <a:srgbClr val="FF0000"/>
            </a:solidFill>
            <a:prstDash val="solid"/>
            <a:round/>
            <a:headEnd type="none" w="lg" len="lg"/>
            <a:tailEnd type="triangle" w="lg" len="lg"/>
          </a:ln>
        </p:spPr>
      </p:cxnSp>
      <p:cxnSp>
        <p:nvCxnSpPr>
          <p:cNvPr id="412" name="Shape 412"/>
          <p:cNvCxnSpPr>
            <a:stCxn id="409" idx="3"/>
            <a:endCxn id="413" idx="1"/>
          </p:cNvCxnSpPr>
          <p:nvPr/>
        </p:nvCxnSpPr>
        <p:spPr>
          <a:xfrm>
            <a:off x="5002974" y="6276350"/>
            <a:ext cx="436800" cy="0"/>
          </a:xfrm>
          <a:prstGeom prst="straightConnector1">
            <a:avLst/>
          </a:prstGeom>
          <a:noFill/>
          <a:ln w="19050" cap="flat" cmpd="sng">
            <a:solidFill>
              <a:srgbClr val="FF0000"/>
            </a:solidFill>
            <a:prstDash val="solid"/>
            <a:round/>
            <a:headEnd type="none" w="lg" len="lg"/>
            <a:tailEnd type="triangle" w="lg" len="lg"/>
          </a:ln>
        </p:spPr>
      </p:cxnSp>
      <p:sp>
        <p:nvSpPr>
          <p:cNvPr id="413" name="Shape 413"/>
          <p:cNvSpPr txBox="1"/>
          <p:nvPr/>
        </p:nvSpPr>
        <p:spPr>
          <a:xfrm>
            <a:off x="5439775" y="6142850"/>
            <a:ext cx="1361100" cy="267000"/>
          </a:xfrm>
          <a:prstGeom prst="rect">
            <a:avLst/>
          </a:prstGeom>
          <a:noFill/>
          <a:ln>
            <a:noFill/>
          </a:ln>
        </p:spPr>
        <p:txBody>
          <a:bodyPr lIns="91425" tIns="91425" rIns="91425" bIns="91425" anchor="t" anchorCtr="0">
            <a:noAutofit/>
          </a:bodyPr>
          <a:lstStyle/>
          <a:p>
            <a:pPr lvl="0" rtl="0">
              <a:spcBef>
                <a:spcPts val="0"/>
              </a:spcBef>
              <a:buNone/>
            </a:pPr>
            <a:r>
              <a:rPr lang="en">
                <a:solidFill>
                  <a:srgbClr val="FF0000"/>
                </a:solidFill>
              </a:rPr>
              <a:t>“The Re-Run”</a:t>
            </a:r>
          </a:p>
        </p:txBody>
      </p:sp>
      <p:sp>
        <p:nvSpPr>
          <p:cNvPr id="414" name="Shape 414"/>
          <p:cNvSpPr txBox="1"/>
          <p:nvPr/>
        </p:nvSpPr>
        <p:spPr>
          <a:xfrm>
            <a:off x="274637" y="5440362"/>
            <a:ext cx="8686800" cy="365099"/>
          </a:xfrm>
          <a:prstGeom prst="rect">
            <a:avLst/>
          </a:prstGeom>
          <a:noFill/>
          <a:ln>
            <a:noFill/>
          </a:ln>
        </p:spPr>
        <p:txBody>
          <a:bodyPr lIns="90000" tIns="45000" rIns="90000" bIns="450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800" b="1"/>
              <a:t>These are activities that are mixed and matched to produce an outcome.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9"/>
        <p:cNvGrpSpPr/>
        <p:nvPr/>
      </p:nvGrpSpPr>
      <p:grpSpPr>
        <a:xfrm>
          <a:off x="0" y="0"/>
          <a:ext cx="0" cy="0"/>
          <a:chOff x="0" y="0"/>
          <a:chExt cx="0" cy="0"/>
        </a:xfrm>
      </p:grpSpPr>
      <p:pic>
        <p:nvPicPr>
          <p:cNvPr id="420" name="Shape 420" descr="standardModel4Pics.png"/>
          <p:cNvPicPr preferRelativeResize="0"/>
          <p:nvPr/>
        </p:nvPicPr>
        <p:blipFill>
          <a:blip r:embed="rId3">
            <a:alphaModFix/>
          </a:blip>
          <a:stretch>
            <a:fillRect/>
          </a:stretch>
        </p:blipFill>
        <p:spPr>
          <a:xfrm>
            <a:off x="297074" y="2919599"/>
            <a:ext cx="8389725" cy="3128924"/>
          </a:xfrm>
          <a:prstGeom prst="rect">
            <a:avLst/>
          </a:prstGeom>
          <a:noFill/>
          <a:ln>
            <a:noFill/>
          </a:ln>
        </p:spPr>
      </p:pic>
      <p:sp>
        <p:nvSpPr>
          <p:cNvPr id="421" name="Shape 421"/>
          <p:cNvSpPr txBox="1"/>
          <p:nvPr/>
        </p:nvSpPr>
        <p:spPr>
          <a:xfrm>
            <a:off x="125411" y="152400"/>
            <a:ext cx="8988425" cy="479425"/>
          </a:xfrm>
          <a:prstGeom prst="rect">
            <a:avLst/>
          </a:prstGeom>
          <a:noFill/>
          <a:ln>
            <a:noFill/>
          </a:ln>
        </p:spPr>
        <p:txBody>
          <a:bodyPr lIns="90000" tIns="46800" rIns="90000" bIns="46800" anchor="t" anchorCtr="0">
            <a:noAutofit/>
          </a:bodyPr>
          <a:lstStyle/>
          <a:p>
            <a:pPr marL="0" marR="0" lvl="0" indent="0" algn="l" rtl="0">
              <a:lnSpc>
                <a:spcPct val="85000"/>
              </a:lnSpc>
              <a:spcBef>
                <a:spcPts val="0"/>
              </a:spcBef>
              <a:spcAft>
                <a:spcPts val="0"/>
              </a:spcAft>
              <a:buClr>
                <a:srgbClr val="006C3A"/>
              </a:buClr>
              <a:buSzPct val="25000"/>
              <a:buFont typeface="Arial"/>
              <a:buNone/>
            </a:pPr>
            <a:r>
              <a:rPr lang="en" sz="3000" b="1" i="0" u="none" strike="noStrike" cap="none">
                <a:solidFill>
                  <a:srgbClr val="006C3A"/>
                </a:solidFill>
                <a:latin typeface="Arial"/>
                <a:ea typeface="Arial"/>
                <a:cs typeface="Arial"/>
                <a:sym typeface="Arial"/>
              </a:rPr>
              <a:t>Project Details</a:t>
            </a:r>
          </a:p>
        </p:txBody>
      </p:sp>
      <p:sp>
        <p:nvSpPr>
          <p:cNvPr id="422" name="Shape 422"/>
          <p:cNvSpPr txBox="1"/>
          <p:nvPr/>
        </p:nvSpPr>
        <p:spPr>
          <a:xfrm>
            <a:off x="141286" y="957262"/>
            <a:ext cx="9002700" cy="2438399"/>
          </a:xfrm>
          <a:prstGeom prst="rect">
            <a:avLst/>
          </a:prstGeom>
          <a:noFill/>
          <a:ln>
            <a:noFill/>
          </a:ln>
        </p:spPr>
        <p:txBody>
          <a:bodyPr lIns="90000" tIns="46800" rIns="90000" bIns="46800" anchor="t" anchorCtr="0">
            <a:noAutofit/>
          </a:bodyPr>
          <a:lstStyle/>
          <a:p>
            <a:pPr marL="228600" marR="0" lvl="0" indent="-228600" algn="l" rtl="0">
              <a:lnSpc>
                <a:spcPct val="90000"/>
              </a:lnSpc>
              <a:spcBef>
                <a:spcPts val="0"/>
              </a:spcBef>
              <a:spcAft>
                <a:spcPts val="0"/>
              </a:spcAft>
              <a:buClr>
                <a:srgbClr val="006C3A"/>
              </a:buClr>
              <a:buSzPct val="100000"/>
              <a:buFont typeface="Arial"/>
              <a:buChar char="•"/>
            </a:pPr>
            <a:r>
              <a:rPr lang="en" sz="2000" b="0" i="0" u="none" strike="noStrike" cap="none">
                <a:solidFill>
                  <a:srgbClr val="000000"/>
                </a:solidFill>
                <a:latin typeface="Arial"/>
                <a:ea typeface="Arial"/>
                <a:cs typeface="Arial"/>
                <a:sym typeface="Arial"/>
              </a:rPr>
              <a:t>100% open source, cross-platform, general-purpose environment</a:t>
            </a:r>
          </a:p>
          <a:p>
            <a:pPr marL="228600" marR="0" lvl="0" indent="-228600" algn="l" rtl="0">
              <a:lnSpc>
                <a:spcPct val="90000"/>
              </a:lnSpc>
              <a:spcBef>
                <a:spcPts val="800"/>
              </a:spcBef>
              <a:spcAft>
                <a:spcPts val="0"/>
              </a:spcAft>
              <a:buClr>
                <a:srgbClr val="006C3A"/>
              </a:buClr>
              <a:buSzPct val="100000"/>
              <a:buFont typeface="Arial"/>
              <a:buChar char="•"/>
            </a:pPr>
            <a:r>
              <a:rPr lang="en" sz="2000" b="0" i="0" u="none" strike="noStrike" cap="none">
                <a:solidFill>
                  <a:srgbClr val="000000"/>
                </a:solidFill>
                <a:latin typeface="Arial"/>
                <a:ea typeface="Arial"/>
                <a:cs typeface="Arial"/>
                <a:sym typeface="Arial"/>
              </a:rPr>
              <a:t>Primarily developed at Oak Ridge National Laboratory, but also at </a:t>
            </a:r>
            <a:r>
              <a:rPr lang="en" sz="2000"/>
              <a:t>UTK, LBNL, L33tLabs LLC, Braithos LLC.</a:t>
            </a:r>
            <a:r>
              <a:rPr lang="en"/>
              <a:t> </a:t>
            </a:r>
          </a:p>
          <a:p>
            <a:pPr marL="228600" marR="0" lvl="0" indent="-228600" algn="l" rtl="0">
              <a:lnSpc>
                <a:spcPct val="90000"/>
              </a:lnSpc>
              <a:spcBef>
                <a:spcPts val="800"/>
              </a:spcBef>
              <a:spcAft>
                <a:spcPts val="300"/>
              </a:spcAft>
              <a:buClr>
                <a:srgbClr val="006C3A"/>
              </a:buClr>
              <a:buSzPct val="100000"/>
              <a:buFont typeface="Arial"/>
              <a:buChar char="•"/>
            </a:pPr>
            <a:r>
              <a:rPr lang="en" sz="2000" b="0" i="0" u="none" strike="noStrike" cap="none">
                <a:solidFill>
                  <a:srgbClr val="000000"/>
                </a:solidFill>
                <a:latin typeface="Arial"/>
                <a:ea typeface="Arial"/>
                <a:cs typeface="Arial"/>
                <a:sym typeface="Arial"/>
              </a:rPr>
              <a:t>Focused on making life easier for users </a:t>
            </a:r>
            <a:r>
              <a:rPr lang="en" sz="2000" b="0" i="1" u="none" strike="noStrike" cap="none">
                <a:solidFill>
                  <a:srgbClr val="000000"/>
                </a:solidFill>
                <a:latin typeface="Arial"/>
                <a:ea typeface="Arial"/>
                <a:cs typeface="Arial"/>
                <a:sym typeface="Arial"/>
              </a:rPr>
              <a:t>and</a:t>
            </a:r>
            <a:r>
              <a:rPr lang="en" sz="2000" b="0" i="0" u="none" strike="noStrike" cap="none">
                <a:solidFill>
                  <a:srgbClr val="000000"/>
                </a:solidFill>
                <a:latin typeface="Arial"/>
                <a:ea typeface="Arial"/>
                <a:cs typeface="Arial"/>
                <a:sym typeface="Arial"/>
              </a:rPr>
              <a:t> developers</a:t>
            </a:r>
          </a:p>
        </p:txBody>
      </p:sp>
      <p:sp>
        <p:nvSpPr>
          <p:cNvPr id="423" name="Shape 423"/>
          <p:cNvSpPr txBox="1"/>
          <p:nvPr/>
        </p:nvSpPr>
        <p:spPr>
          <a:xfrm>
            <a:off x="457200" y="5110162"/>
            <a:ext cx="6308725" cy="731837"/>
          </a:xfrm>
          <a:prstGeom prst="rect">
            <a:avLst/>
          </a:prstGeom>
          <a:solidFill>
            <a:srgbClr val="729FCF"/>
          </a:solidFill>
          <a:ln w="9525" cap="flat" cmpd="sng">
            <a:solidFill>
              <a:srgbClr val="3465AF"/>
            </a:solidFill>
            <a:prstDash val="solid"/>
            <a:round/>
            <a:headEnd type="none" w="med" len="med"/>
            <a:tailEnd type="none" w="med" len="med"/>
          </a:ln>
        </p:spPr>
        <p:txBody>
          <a:bodyPr lIns="90000" tIns="45000" rIns="90000" bIns="450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800" b="1" i="0" u="none" strike="noStrike" cap="none">
                <a:solidFill>
                  <a:srgbClr val="FFFFFF"/>
                </a:solidFill>
                <a:latin typeface="Arial"/>
                <a:ea typeface="Arial"/>
                <a:cs typeface="Arial"/>
                <a:sym typeface="Arial"/>
              </a:rPr>
              <a:t>ICE does these three very well</a:t>
            </a:r>
          </a:p>
        </p:txBody>
      </p:sp>
      <p:sp>
        <p:nvSpPr>
          <p:cNvPr id="424" name="Shape 424"/>
          <p:cNvSpPr/>
          <p:nvPr/>
        </p:nvSpPr>
        <p:spPr>
          <a:xfrm>
            <a:off x="7040561" y="5110162"/>
            <a:ext cx="1646236" cy="731837"/>
          </a:xfrm>
          <a:prstGeom prst="flowChartProcess">
            <a:avLst/>
          </a:prstGeom>
          <a:solidFill>
            <a:srgbClr val="FFFF99"/>
          </a:solidFill>
          <a:ln w="9525" cap="flat" cmpd="sng">
            <a:solidFill>
              <a:srgbClr val="3465AF"/>
            </a:solidFill>
            <a:prstDash val="solid"/>
            <a:round/>
            <a:headEnd type="none" w="med" len="med"/>
            <a:tailEnd type="none" w="med" len="med"/>
          </a:ln>
        </p:spPr>
        <p:txBody>
          <a:bodyPr lIns="90000" tIns="45000" rIns="90000" bIns="45000" anchor="ctr" anchorCtr="0">
            <a:noAutofit/>
          </a:bodyPr>
          <a:lstStyle/>
          <a:p>
            <a:pPr marL="0" marR="0" lvl="0" indent="0" algn="ctr" rtl="0">
              <a:lnSpc>
                <a:spcPct val="100000"/>
              </a:lnSpc>
              <a:spcBef>
                <a:spcPts val="0"/>
              </a:spcBef>
              <a:spcAft>
                <a:spcPts val="0"/>
              </a:spcAft>
              <a:buClr>
                <a:srgbClr val="004A4A"/>
              </a:buClr>
              <a:buSzPct val="25000"/>
              <a:buFont typeface="Arial"/>
              <a:buNone/>
            </a:pPr>
            <a:r>
              <a:rPr lang="en" sz="1800" b="1" i="0" u="none" strike="noStrike" cap="none">
                <a:solidFill>
                  <a:srgbClr val="004A4A"/>
                </a:solidFill>
                <a:latin typeface="Arial"/>
                <a:ea typeface="Arial"/>
                <a:cs typeface="Arial"/>
                <a:sym typeface="Arial"/>
              </a:rPr>
              <a:t>Needs work</a:t>
            </a:r>
          </a:p>
        </p:txBody>
      </p:sp>
      <p:cxnSp>
        <p:nvCxnSpPr>
          <p:cNvPr id="425" name="Shape 425"/>
          <p:cNvCxnSpPr/>
          <p:nvPr/>
        </p:nvCxnSpPr>
        <p:spPr>
          <a:xfrm>
            <a:off x="6910386" y="2641600"/>
            <a:ext cx="1587" cy="3565525"/>
          </a:xfrm>
          <a:prstGeom prst="straightConnector1">
            <a:avLst/>
          </a:prstGeom>
          <a:noFill/>
          <a:ln w="18350" cap="flat" cmpd="sng">
            <a:solidFill>
              <a:srgbClr val="000000"/>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0"/>
        <p:cNvGrpSpPr/>
        <p:nvPr/>
      </p:nvGrpSpPr>
      <p:grpSpPr>
        <a:xfrm>
          <a:off x="0" y="0"/>
          <a:ext cx="0" cy="0"/>
          <a:chOff x="0" y="0"/>
          <a:chExt cx="0" cy="0"/>
        </a:xfrm>
      </p:grpSpPr>
      <p:sp>
        <p:nvSpPr>
          <p:cNvPr id="431" name="Shape 431"/>
          <p:cNvSpPr txBox="1"/>
          <p:nvPr/>
        </p:nvSpPr>
        <p:spPr>
          <a:xfrm>
            <a:off x="111125" y="93662"/>
            <a:ext cx="8758199" cy="554099"/>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What can it do in 9 pictures or less?</a:t>
            </a:r>
          </a:p>
        </p:txBody>
      </p:sp>
      <p:pic>
        <p:nvPicPr>
          <p:cNvPr id="432" name="Shape 432"/>
          <p:cNvPicPr preferRelativeResize="0"/>
          <p:nvPr/>
        </p:nvPicPr>
        <p:blipFill rotWithShape="1">
          <a:blip r:embed="rId3">
            <a:alphaModFix/>
          </a:blip>
          <a:srcRect/>
          <a:stretch/>
        </p:blipFill>
        <p:spPr>
          <a:xfrm>
            <a:off x="378350" y="647750"/>
            <a:ext cx="2305200" cy="2007299"/>
          </a:xfrm>
          <a:prstGeom prst="rect">
            <a:avLst/>
          </a:prstGeom>
          <a:noFill/>
          <a:ln>
            <a:noFill/>
          </a:ln>
        </p:spPr>
      </p:pic>
      <p:pic>
        <p:nvPicPr>
          <p:cNvPr id="433" name="Shape 433"/>
          <p:cNvPicPr preferRelativeResize="0"/>
          <p:nvPr/>
        </p:nvPicPr>
        <p:blipFill rotWithShape="1">
          <a:blip r:embed="rId4">
            <a:alphaModFix/>
          </a:blip>
          <a:srcRect/>
          <a:stretch/>
        </p:blipFill>
        <p:spPr>
          <a:xfrm>
            <a:off x="6034019" y="2731100"/>
            <a:ext cx="2941799" cy="2028599"/>
          </a:xfrm>
          <a:prstGeom prst="rect">
            <a:avLst/>
          </a:prstGeom>
          <a:noFill/>
          <a:ln>
            <a:noFill/>
          </a:ln>
        </p:spPr>
      </p:pic>
      <p:sp>
        <p:nvSpPr>
          <p:cNvPr id="434" name="Shape 434"/>
          <p:cNvSpPr txBox="1">
            <a:spLocks noGrp="1"/>
          </p:cNvSpPr>
          <p:nvPr>
            <p:ph type="sldNum" idx="12"/>
          </p:nvPr>
        </p:nvSpPr>
        <p:spPr>
          <a:xfrm>
            <a:off x="6556375" y="6399212"/>
            <a:ext cx="2128799" cy="471599"/>
          </a:xfrm>
          <a:prstGeom prst="rect">
            <a:avLst/>
          </a:prstGeom>
          <a:noFill/>
          <a:ln>
            <a:noFill/>
          </a:ln>
        </p:spPr>
        <p:txBody>
          <a:bodyPr lIns="0" tIns="0" rIns="0" bIns="0" anchor="t" anchorCtr="0">
            <a:noAutofit/>
          </a:bodyPr>
          <a:lstStyle/>
          <a:p>
            <a:pPr marL="0" marR="0" lvl="0" indent="0" algn="r" rtl="0">
              <a:lnSpc>
                <a:spcPct val="93000"/>
              </a:lnSpc>
              <a:spcBef>
                <a:spcPts val="0"/>
              </a:spcBef>
              <a:spcAft>
                <a:spcPts val="0"/>
              </a:spcAft>
              <a:buNone/>
            </a:pPr>
            <a:r>
              <a:rPr lang="en"/>
              <a:t> </a:t>
            </a:r>
          </a:p>
        </p:txBody>
      </p:sp>
      <p:sp>
        <p:nvSpPr>
          <p:cNvPr id="435" name="Shape 435" descr="A video from our dev work. Taylor and Hari tested out our new time series support on Bison data. There are some small, obvious layout issues on the left and the buttons need to be cleaned up. For some reason the video loops at the end too. Very cool though!" title="Visualizing triso simulation from Bison">
            <a:hlinkClick r:id="rId5"/>
          </p:cNvPr>
          <p:cNvSpPr/>
          <p:nvPr/>
        </p:nvSpPr>
        <p:spPr>
          <a:xfrm>
            <a:off x="111112" y="2697825"/>
            <a:ext cx="2704924" cy="2028693"/>
          </a:xfrm>
          <a:prstGeom prst="rect">
            <a:avLst/>
          </a:prstGeom>
          <a:blipFill>
            <a:blip r:embed="rId6">
              <a:alphaModFix/>
            </a:blip>
            <a:stretch>
              <a:fillRect/>
            </a:stretch>
          </a:blipFill>
          <a:ln>
            <a:noFill/>
          </a:ln>
        </p:spPr>
      </p:sp>
      <p:sp>
        <p:nvSpPr>
          <p:cNvPr id="436" name="Shape 436" descr="Hari Krishnan sent me this video after messing around with his VisIt plugin in ICE." title="Hari's Cool VisIt Video">
            <a:hlinkClick r:id="rId7"/>
          </p:cNvPr>
          <p:cNvSpPr/>
          <p:nvPr/>
        </p:nvSpPr>
        <p:spPr>
          <a:xfrm>
            <a:off x="6099225" y="580975"/>
            <a:ext cx="2704899" cy="2028674"/>
          </a:xfrm>
          <a:prstGeom prst="rect">
            <a:avLst/>
          </a:prstGeom>
          <a:blipFill>
            <a:blip r:embed="rId8">
              <a:alphaModFix/>
            </a:blip>
            <a:stretch>
              <a:fillRect/>
            </a:stretch>
          </a:blipFill>
          <a:ln>
            <a:noFill/>
          </a:ln>
        </p:spPr>
      </p:sp>
      <p:pic>
        <p:nvPicPr>
          <p:cNvPr id="437" name="Shape 437" descr="NiCEJME3Bundle.png"/>
          <p:cNvPicPr preferRelativeResize="0"/>
          <p:nvPr/>
        </p:nvPicPr>
        <p:blipFill>
          <a:blip r:embed="rId9">
            <a:alphaModFix/>
          </a:blip>
          <a:stretch>
            <a:fillRect/>
          </a:stretch>
        </p:blipFill>
        <p:spPr>
          <a:xfrm>
            <a:off x="168525" y="4908525"/>
            <a:ext cx="2515026" cy="1510329"/>
          </a:xfrm>
          <a:prstGeom prst="rect">
            <a:avLst/>
          </a:prstGeom>
          <a:noFill/>
          <a:ln>
            <a:noFill/>
          </a:ln>
        </p:spPr>
      </p:pic>
      <p:pic>
        <p:nvPicPr>
          <p:cNvPr id="438" name="Shape 438"/>
          <p:cNvPicPr preferRelativeResize="0"/>
          <p:nvPr/>
        </p:nvPicPr>
        <p:blipFill rotWithShape="1">
          <a:blip r:embed="rId10">
            <a:alphaModFix/>
          </a:blip>
          <a:srcRect/>
          <a:stretch/>
        </p:blipFill>
        <p:spPr>
          <a:xfrm>
            <a:off x="6034025" y="4881160"/>
            <a:ext cx="2835300" cy="1811999"/>
          </a:xfrm>
          <a:prstGeom prst="rect">
            <a:avLst/>
          </a:prstGeom>
          <a:noFill/>
          <a:ln>
            <a:noFill/>
          </a:ln>
        </p:spPr>
      </p:pic>
      <p:pic>
        <p:nvPicPr>
          <p:cNvPr id="439" name="Shape 439"/>
          <p:cNvPicPr preferRelativeResize="0"/>
          <p:nvPr/>
        </p:nvPicPr>
        <p:blipFill rotWithShape="1">
          <a:blip r:embed="rId11">
            <a:alphaModFix/>
          </a:blip>
          <a:srcRect/>
          <a:stretch/>
        </p:blipFill>
        <p:spPr>
          <a:xfrm>
            <a:off x="2931175" y="4796390"/>
            <a:ext cx="2835300" cy="1981499"/>
          </a:xfrm>
          <a:prstGeom prst="rect">
            <a:avLst/>
          </a:prstGeom>
          <a:noFill/>
          <a:ln>
            <a:noFill/>
          </a:ln>
        </p:spPr>
      </p:pic>
      <p:pic>
        <p:nvPicPr>
          <p:cNvPr id="440" name="Shape 440" descr="VisItICE.png"/>
          <p:cNvPicPr preferRelativeResize="0"/>
          <p:nvPr/>
        </p:nvPicPr>
        <p:blipFill>
          <a:blip r:embed="rId12">
            <a:alphaModFix/>
          </a:blip>
          <a:stretch>
            <a:fillRect/>
          </a:stretch>
        </p:blipFill>
        <p:spPr>
          <a:xfrm>
            <a:off x="3104324" y="2835537"/>
            <a:ext cx="2641423" cy="1649165"/>
          </a:xfrm>
          <a:prstGeom prst="rect">
            <a:avLst/>
          </a:prstGeom>
          <a:noFill/>
          <a:ln>
            <a:noFill/>
          </a:ln>
        </p:spPr>
      </p:pic>
      <p:pic>
        <p:nvPicPr>
          <p:cNvPr id="441" name="Shape 441" descr="https://jayjaybillings.files.wordpress.com/2015/07/reflectivity-screenshot.png"/>
          <p:cNvPicPr preferRelativeResize="0"/>
          <p:nvPr/>
        </p:nvPicPr>
        <p:blipFill>
          <a:blip r:embed="rId13">
            <a:alphaModFix/>
          </a:blip>
          <a:stretch>
            <a:fillRect/>
          </a:stretch>
        </p:blipFill>
        <p:spPr>
          <a:xfrm>
            <a:off x="2777112" y="701801"/>
            <a:ext cx="3128076" cy="17599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6"/>
        <p:cNvGrpSpPr/>
        <p:nvPr/>
      </p:nvGrpSpPr>
      <p:grpSpPr>
        <a:xfrm>
          <a:off x="0" y="0"/>
          <a:ext cx="0" cy="0"/>
          <a:chOff x="0" y="0"/>
          <a:chExt cx="0" cy="0"/>
        </a:xfrm>
      </p:grpSpPr>
      <p:sp>
        <p:nvSpPr>
          <p:cNvPr id="447" name="Shape 447"/>
          <p:cNvSpPr txBox="1"/>
          <p:nvPr/>
        </p:nvSpPr>
        <p:spPr>
          <a:xfrm>
            <a:off x="111125" y="93662"/>
            <a:ext cx="87582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Make that 10...</a:t>
            </a:r>
          </a:p>
        </p:txBody>
      </p:sp>
      <p:sp>
        <p:nvSpPr>
          <p:cNvPr id="448" name="Shape 448"/>
          <p:cNvSpPr txBox="1">
            <a:spLocks noGrp="1"/>
          </p:cNvSpPr>
          <p:nvPr>
            <p:ph type="sldNum" idx="12"/>
          </p:nvPr>
        </p:nvSpPr>
        <p:spPr>
          <a:xfrm>
            <a:off x="6556375" y="6399212"/>
            <a:ext cx="2128800" cy="471599"/>
          </a:xfrm>
          <a:prstGeom prst="rect">
            <a:avLst/>
          </a:prstGeom>
          <a:noFill/>
          <a:ln>
            <a:noFill/>
          </a:ln>
        </p:spPr>
        <p:txBody>
          <a:bodyPr lIns="0" tIns="0" rIns="0" bIns="0" anchor="t" anchorCtr="0">
            <a:noAutofit/>
          </a:bodyPr>
          <a:lstStyle/>
          <a:p>
            <a:pPr marL="0" marR="0" lvl="0" indent="0" algn="r" rtl="0">
              <a:lnSpc>
                <a:spcPct val="93000"/>
              </a:lnSpc>
              <a:spcBef>
                <a:spcPts val="0"/>
              </a:spcBef>
              <a:spcAft>
                <a:spcPts val="0"/>
              </a:spcAft>
              <a:buNone/>
            </a:pPr>
            <a:r>
              <a:rPr lang="en"/>
              <a:t> </a:t>
            </a:r>
          </a:p>
        </p:txBody>
      </p:sp>
      <p:pic>
        <p:nvPicPr>
          <p:cNvPr id="449" name="Shape 449" descr="ice.png"/>
          <p:cNvPicPr preferRelativeResize="0"/>
          <p:nvPr/>
        </p:nvPicPr>
        <p:blipFill>
          <a:blip r:embed="rId3">
            <a:alphaModFix/>
          </a:blip>
          <a:stretch>
            <a:fillRect/>
          </a:stretch>
        </p:blipFill>
        <p:spPr>
          <a:xfrm>
            <a:off x="448250" y="1044524"/>
            <a:ext cx="8247499" cy="4639223"/>
          </a:xfrm>
          <a:prstGeom prst="rect">
            <a:avLst/>
          </a:prstGeom>
          <a:noFill/>
          <a:ln>
            <a:noFill/>
          </a:ln>
        </p:spPr>
      </p:pic>
      <p:sp>
        <p:nvSpPr>
          <p:cNvPr id="450" name="Shape 450"/>
          <p:cNvSpPr txBox="1"/>
          <p:nvPr/>
        </p:nvSpPr>
        <p:spPr>
          <a:xfrm>
            <a:off x="262950" y="5914300"/>
            <a:ext cx="8606400" cy="691500"/>
          </a:xfrm>
          <a:prstGeom prst="rect">
            <a:avLst/>
          </a:prstGeom>
          <a:noFill/>
          <a:ln>
            <a:noFill/>
          </a:ln>
        </p:spPr>
        <p:txBody>
          <a:bodyPr lIns="91425" tIns="91425" rIns="91425" bIns="91425" anchor="t" anchorCtr="0">
            <a:noAutofit/>
          </a:bodyPr>
          <a:lstStyle/>
          <a:p>
            <a:pPr lvl="0" algn="ctr">
              <a:spcBef>
                <a:spcPts val="0"/>
              </a:spcBef>
              <a:buNone/>
            </a:pPr>
            <a:r>
              <a:rPr lang="en" sz="3000" b="1" i="1"/>
              <a:t>Binder Jet Modeling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Shape 123"/>
          <p:cNvSpPr txBox="1"/>
          <p:nvPr/>
        </p:nvSpPr>
        <p:spPr>
          <a:xfrm>
            <a:off x="457200" y="2825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Business Workflows</a:t>
            </a:r>
          </a:p>
        </p:txBody>
      </p:sp>
      <p:sp>
        <p:nvSpPr>
          <p:cNvPr id="124" name="Shape 124"/>
          <p:cNvSpPr txBox="1"/>
          <p:nvPr/>
        </p:nvSpPr>
        <p:spPr>
          <a:xfrm>
            <a:off x="551100" y="1289475"/>
            <a:ext cx="8135700" cy="1642500"/>
          </a:xfrm>
          <a:prstGeom prst="rect">
            <a:avLst/>
          </a:prstGeom>
          <a:noFill/>
          <a:ln>
            <a:noFill/>
          </a:ln>
        </p:spPr>
        <p:txBody>
          <a:bodyPr lIns="91425" tIns="91425" rIns="91425" bIns="91425" anchor="t" anchorCtr="0">
            <a:noAutofit/>
          </a:bodyPr>
          <a:lstStyle/>
          <a:p>
            <a:pPr lvl="0" rtl="0">
              <a:spcBef>
                <a:spcPts val="0"/>
              </a:spcBef>
              <a:buNone/>
            </a:pPr>
            <a:r>
              <a:rPr lang="en" sz="2400" i="1"/>
              <a:t>A Workflow is the automation of a business process, in whole or part, during which documents, information or tasks are passed from one participant (a resource; human or machine) to another for action, according a set of procedural rules. </a:t>
            </a:r>
            <a:r>
              <a:rPr lang="en" sz="2400"/>
              <a:t>(Hollingsworth, 1995)</a:t>
            </a:r>
          </a:p>
          <a:p>
            <a:pPr lvl="0" rtl="0">
              <a:spcBef>
                <a:spcPts val="0"/>
              </a:spcBef>
              <a:buNone/>
            </a:pPr>
            <a:endParaRPr sz="2400"/>
          </a:p>
        </p:txBody>
      </p:sp>
      <p:sp>
        <p:nvSpPr>
          <p:cNvPr id="125" name="Shape 125"/>
          <p:cNvSpPr txBox="1"/>
          <p:nvPr/>
        </p:nvSpPr>
        <p:spPr>
          <a:xfrm>
            <a:off x="457200" y="3499675"/>
            <a:ext cx="8135700" cy="2516700"/>
          </a:xfrm>
          <a:prstGeom prst="rect">
            <a:avLst/>
          </a:prstGeom>
          <a:noFill/>
          <a:ln>
            <a:noFill/>
          </a:ln>
        </p:spPr>
        <p:txBody>
          <a:bodyPr lIns="91425" tIns="91425" rIns="91425" bIns="91425" anchor="t" anchorCtr="0">
            <a:noAutofit/>
          </a:bodyPr>
          <a:lstStyle/>
          <a:p>
            <a:pPr marL="457200" lvl="0" indent="-381000" rtl="0">
              <a:spcBef>
                <a:spcPts val="0"/>
              </a:spcBef>
              <a:buSzPct val="100000"/>
              <a:buChar char="●"/>
            </a:pPr>
            <a:r>
              <a:rPr lang="en" sz="2400"/>
              <a:t>Roots in “office automation” in the 1960s</a:t>
            </a:r>
          </a:p>
          <a:p>
            <a:pPr marL="457200" lvl="0" indent="-381000" rtl="0">
              <a:spcBef>
                <a:spcPts val="0"/>
              </a:spcBef>
              <a:buClr>
                <a:schemeClr val="dk1"/>
              </a:buClr>
              <a:buSzPct val="100000"/>
              <a:buChar char="●"/>
            </a:pPr>
            <a:r>
              <a:rPr lang="en" sz="2400">
                <a:solidFill>
                  <a:schemeClr val="dk1"/>
                </a:solidFill>
              </a:rPr>
              <a:t>Heavily focused on activities</a:t>
            </a:r>
          </a:p>
          <a:p>
            <a:pPr marL="457200" lvl="0" indent="-381000" rtl="0">
              <a:spcBef>
                <a:spcPts val="0"/>
              </a:spcBef>
              <a:buClr>
                <a:schemeClr val="dk1"/>
              </a:buClr>
              <a:buSzPct val="100000"/>
              <a:buChar char="●"/>
            </a:pPr>
            <a:r>
              <a:rPr lang="en" sz="2400">
                <a:solidFill>
                  <a:schemeClr val="dk1"/>
                </a:solidFill>
              </a:rPr>
              <a:t>Human-centric</a:t>
            </a:r>
          </a:p>
          <a:p>
            <a:pPr marL="457200" lvl="0" indent="-381000" rtl="0">
              <a:spcBef>
                <a:spcPts val="0"/>
              </a:spcBef>
              <a:buSzPct val="100000"/>
              <a:buChar char="●"/>
            </a:pPr>
            <a:r>
              <a:rPr lang="en" sz="2400"/>
              <a:t>Often requires significant code development</a:t>
            </a:r>
          </a:p>
          <a:p>
            <a:pPr marL="457200" lvl="0" indent="-381000" rtl="0">
              <a:spcBef>
                <a:spcPts val="0"/>
              </a:spcBef>
              <a:buSzPct val="100000"/>
              <a:buChar char="●"/>
            </a:pPr>
            <a:r>
              <a:rPr lang="en" sz="2400"/>
              <a:t>Services exposed with standards (SOA+BPEL, etc.), organized graphically (BPML).</a:t>
            </a:r>
          </a:p>
          <a:p>
            <a:pPr marL="457200" lvl="0" indent="-381000" rtl="0">
              <a:spcBef>
                <a:spcPts val="0"/>
              </a:spcBef>
              <a:buSzPct val="100000"/>
              <a:buChar char="●"/>
            </a:pPr>
            <a:r>
              <a:rPr lang="en" sz="2400"/>
              <a:t>Payment processing, etc. are common uses</a:t>
            </a:r>
          </a:p>
          <a:p>
            <a:pPr lvl="0" rtl="0">
              <a:spcBef>
                <a:spcPts val="0"/>
              </a:spcBef>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5"/>
        <p:cNvGrpSpPr/>
        <p:nvPr/>
      </p:nvGrpSpPr>
      <p:grpSpPr>
        <a:xfrm>
          <a:off x="0" y="0"/>
          <a:ext cx="0" cy="0"/>
          <a:chOff x="0" y="0"/>
          <a:chExt cx="0" cy="0"/>
        </a:xfrm>
      </p:grpSpPr>
      <p:sp>
        <p:nvSpPr>
          <p:cNvPr id="456" name="Shape 456"/>
          <p:cNvSpPr txBox="1"/>
          <p:nvPr/>
        </p:nvSpPr>
        <p:spPr>
          <a:xfrm>
            <a:off x="125411" y="152400"/>
            <a:ext cx="8988425" cy="479425"/>
          </a:xfrm>
          <a:prstGeom prst="rect">
            <a:avLst/>
          </a:prstGeom>
          <a:noFill/>
          <a:ln>
            <a:noFill/>
          </a:ln>
        </p:spPr>
        <p:txBody>
          <a:bodyPr lIns="90000" tIns="46800" rIns="90000" bIns="46800" anchor="t" anchorCtr="0">
            <a:noAutofit/>
          </a:bodyPr>
          <a:lstStyle/>
          <a:p>
            <a:pPr marL="0" marR="0" lvl="0" indent="0" algn="l" rtl="0">
              <a:lnSpc>
                <a:spcPct val="85000"/>
              </a:lnSpc>
              <a:spcBef>
                <a:spcPts val="0"/>
              </a:spcBef>
              <a:spcAft>
                <a:spcPts val="0"/>
              </a:spcAft>
              <a:buClr>
                <a:srgbClr val="006C3A"/>
              </a:buClr>
              <a:buSzPct val="25000"/>
              <a:buFont typeface="Arial"/>
              <a:buNone/>
            </a:pPr>
            <a:r>
              <a:rPr lang="en" sz="3000" b="1" i="0" u="none" strike="noStrike" cap="none">
                <a:solidFill>
                  <a:srgbClr val="006C3A"/>
                </a:solidFill>
                <a:latin typeface="Arial"/>
                <a:ea typeface="Arial"/>
                <a:cs typeface="Arial"/>
                <a:sym typeface="Arial"/>
              </a:rPr>
              <a:t>How does it work?</a:t>
            </a:r>
          </a:p>
        </p:txBody>
      </p:sp>
      <p:pic>
        <p:nvPicPr>
          <p:cNvPr id="457" name="Shape 457"/>
          <p:cNvPicPr preferRelativeResize="0"/>
          <p:nvPr/>
        </p:nvPicPr>
        <p:blipFill rotWithShape="1">
          <a:blip r:embed="rId3">
            <a:alphaModFix/>
          </a:blip>
          <a:srcRect/>
          <a:stretch/>
        </p:blipFill>
        <p:spPr>
          <a:xfrm>
            <a:off x="365125" y="822325"/>
            <a:ext cx="4206874" cy="2925761"/>
          </a:xfrm>
          <a:prstGeom prst="rect">
            <a:avLst/>
          </a:prstGeom>
          <a:noFill/>
          <a:ln>
            <a:noFill/>
          </a:ln>
        </p:spPr>
      </p:pic>
      <p:sp>
        <p:nvSpPr>
          <p:cNvPr id="458" name="Shape 458"/>
          <p:cNvSpPr txBox="1"/>
          <p:nvPr/>
        </p:nvSpPr>
        <p:spPr>
          <a:xfrm>
            <a:off x="220662" y="4032250"/>
            <a:ext cx="8778875" cy="1919287"/>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2000" b="0" i="0" u="none" strike="noStrike" cap="none">
                <a:solidFill>
                  <a:srgbClr val="000000"/>
                </a:solidFill>
                <a:latin typeface="Arial"/>
                <a:ea typeface="Arial"/>
                <a:cs typeface="Arial"/>
                <a:sym typeface="Arial"/>
              </a:rPr>
              <a:t>Users...</a:t>
            </a:r>
          </a:p>
          <a:p>
            <a:pPr marL="457200" marR="0" lvl="0" indent="-355600" algn="l" rtl="0">
              <a:lnSpc>
                <a:spcPct val="100000"/>
              </a:lnSpc>
              <a:spcBef>
                <a:spcPts val="0"/>
              </a:spcBef>
              <a:spcAft>
                <a:spcPts val="0"/>
              </a:spcAft>
              <a:buClr>
                <a:srgbClr val="000000"/>
              </a:buClr>
              <a:buSzPct val="100000"/>
              <a:buFont typeface="Arial"/>
              <a:buChar char="●"/>
            </a:pPr>
            <a:r>
              <a:rPr lang="en" sz="2000" b="0" i="0" u="none" strike="noStrike" cap="none">
                <a:solidFill>
                  <a:srgbClr val="000000"/>
                </a:solidFill>
                <a:latin typeface="Arial"/>
                <a:ea typeface="Arial"/>
                <a:cs typeface="Arial"/>
                <a:sym typeface="Arial"/>
              </a:rPr>
              <a:t>Download a binary for their OS on our website</a:t>
            </a:r>
          </a:p>
          <a:p>
            <a:pPr marL="457200" marR="0" lvl="0" indent="-355600" algn="l" rtl="0">
              <a:lnSpc>
                <a:spcPct val="100000"/>
              </a:lnSpc>
              <a:spcBef>
                <a:spcPts val="0"/>
              </a:spcBef>
              <a:spcAft>
                <a:spcPts val="0"/>
              </a:spcAft>
              <a:buClr>
                <a:srgbClr val="000000"/>
              </a:buClr>
              <a:buSzPct val="100000"/>
              <a:buFont typeface="Arial"/>
              <a:buChar char="●"/>
            </a:pPr>
            <a:r>
              <a:rPr lang="en" sz="2000" b="0" i="0" u="none" strike="noStrike" cap="none">
                <a:solidFill>
                  <a:srgbClr val="000000"/>
                </a:solidFill>
                <a:latin typeface="Arial"/>
                <a:ea typeface="Arial"/>
                <a:cs typeface="Arial"/>
                <a:sym typeface="Arial"/>
              </a:rPr>
              <a:t>Unzip a file to install for most capability, some dependencies for nuclear users</a:t>
            </a:r>
          </a:p>
          <a:p>
            <a:pPr marL="457200" marR="0" lvl="0" indent="-355600" algn="l" rtl="0">
              <a:lnSpc>
                <a:spcPct val="100000"/>
              </a:lnSpc>
              <a:spcBef>
                <a:spcPts val="0"/>
              </a:spcBef>
              <a:spcAft>
                <a:spcPts val="0"/>
              </a:spcAft>
              <a:buClr>
                <a:srgbClr val="000000"/>
              </a:buClr>
              <a:buSzPct val="100000"/>
              <a:buFont typeface="Arial"/>
              <a:buChar char="●"/>
            </a:pPr>
            <a:r>
              <a:rPr lang="en" sz="2000" b="0" i="0" u="none" strike="noStrike" cap="none">
                <a:solidFill>
                  <a:srgbClr val="000000"/>
                </a:solidFill>
                <a:latin typeface="Arial"/>
                <a:ea typeface="Arial"/>
                <a:cs typeface="Arial"/>
                <a:sym typeface="Arial"/>
              </a:rPr>
              <a:t>Follow online tutorials or join our mailing list for help</a:t>
            </a:r>
          </a:p>
          <a:p>
            <a:pPr marL="457200" marR="0" lvl="0" indent="-355600" algn="l" rtl="0">
              <a:lnSpc>
                <a:spcPct val="100000"/>
              </a:lnSpc>
              <a:spcBef>
                <a:spcPts val="0"/>
              </a:spcBef>
              <a:spcAft>
                <a:spcPts val="0"/>
              </a:spcAft>
              <a:buClr>
                <a:srgbClr val="000000"/>
              </a:buClr>
              <a:buSzPct val="100000"/>
              <a:buFont typeface="Arial"/>
              <a:buChar char="●"/>
            </a:pPr>
            <a:r>
              <a:rPr lang="en" sz="2000" b="0" i="0" u="none" strike="noStrike" cap="none">
                <a:solidFill>
                  <a:srgbClr val="000000"/>
                </a:solidFill>
                <a:latin typeface="Arial"/>
                <a:ea typeface="Arial"/>
                <a:cs typeface="Arial"/>
                <a:sym typeface="Arial"/>
              </a:rPr>
              <a:t>Otherwise, point and click!</a:t>
            </a: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459" name="Shape 459"/>
          <p:cNvSpPr txBox="1"/>
          <p:nvPr/>
        </p:nvSpPr>
        <p:spPr>
          <a:xfrm>
            <a:off x="5276850" y="914400"/>
            <a:ext cx="3775075" cy="1463675"/>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2000" b="0" i="0" u="none" strike="noStrike" cap="none">
                <a:solidFill>
                  <a:srgbClr val="000000"/>
                </a:solidFill>
                <a:latin typeface="Arial"/>
                <a:ea typeface="Arial"/>
                <a:cs typeface="Arial"/>
                <a:sym typeface="Arial"/>
              </a:rPr>
              <a:t>The platform is easily modified:</a:t>
            </a:r>
          </a:p>
          <a:p>
            <a:pPr marL="457200" marR="0" lvl="0" indent="-355600" algn="l" rtl="0">
              <a:lnSpc>
                <a:spcPct val="100000"/>
              </a:lnSpc>
              <a:spcBef>
                <a:spcPts val="0"/>
              </a:spcBef>
              <a:spcAft>
                <a:spcPts val="0"/>
              </a:spcAft>
              <a:buClr>
                <a:srgbClr val="000000"/>
              </a:buClr>
              <a:buSzPct val="100000"/>
              <a:buFont typeface="Arial"/>
              <a:buChar char="●"/>
            </a:pPr>
            <a:r>
              <a:rPr lang="en" sz="2000" b="0" i="0" u="none" strike="noStrike" cap="none">
                <a:solidFill>
                  <a:srgbClr val="000000"/>
                </a:solidFill>
                <a:latin typeface="Arial"/>
                <a:ea typeface="Arial"/>
                <a:cs typeface="Arial"/>
                <a:sym typeface="Arial"/>
              </a:rPr>
              <a:t> Developers write </a:t>
            </a:r>
            <a:r>
              <a:rPr lang="en" sz="2000" b="0" i="1" u="none" strike="noStrike" cap="none">
                <a:solidFill>
                  <a:srgbClr val="000000"/>
                </a:solidFill>
                <a:latin typeface="Arial"/>
                <a:ea typeface="Arial"/>
                <a:cs typeface="Arial"/>
                <a:sym typeface="Arial"/>
              </a:rPr>
              <a:t>plugins</a:t>
            </a:r>
          </a:p>
          <a:p>
            <a:pPr marL="457200" marR="0" lvl="0" indent="-355600" algn="l" rtl="0">
              <a:lnSpc>
                <a:spcPct val="100000"/>
              </a:lnSpc>
              <a:spcBef>
                <a:spcPts val="0"/>
              </a:spcBef>
              <a:spcAft>
                <a:spcPts val="0"/>
              </a:spcAft>
              <a:buClr>
                <a:srgbClr val="000000"/>
              </a:buClr>
              <a:buSzPct val="100000"/>
              <a:buFont typeface="Arial"/>
              <a:buChar char="●"/>
            </a:pPr>
            <a:r>
              <a:rPr lang="en" sz="2000" b="0" i="0" u="none" strike="noStrike" cap="none">
                <a:solidFill>
                  <a:srgbClr val="000000"/>
                </a:solidFill>
                <a:latin typeface="Arial"/>
                <a:ea typeface="Arial"/>
                <a:cs typeface="Arial"/>
                <a:sym typeface="Arial"/>
              </a:rPr>
              <a:t> Some extensions can be made with no code (no plugins)</a:t>
            </a: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460" name="Shape 460"/>
          <p:cNvSpPr txBox="1"/>
          <p:nvPr/>
        </p:nvSpPr>
        <p:spPr>
          <a:xfrm>
            <a:off x="6583361" y="2468561"/>
            <a:ext cx="1554162" cy="1096961"/>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2000" b="0" i="0" u="none" strike="noStrike" cap="none">
                <a:solidFill>
                  <a:srgbClr val="000000"/>
                </a:solidFill>
                <a:latin typeface="Arial"/>
                <a:ea typeface="Arial"/>
                <a:cs typeface="Arial"/>
                <a:sym typeface="Arial"/>
              </a:rPr>
              <a:t>Plugin code goes here!</a:t>
            </a: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cxnSp>
        <p:nvCxnSpPr>
          <p:cNvPr id="461" name="Shape 461"/>
          <p:cNvCxnSpPr>
            <a:stCxn id="460" idx="1"/>
          </p:cNvCxnSpPr>
          <p:nvPr/>
        </p:nvCxnSpPr>
        <p:spPr>
          <a:xfrm rot="10800000">
            <a:off x="4595261" y="2993942"/>
            <a:ext cx="1988100" cy="23100"/>
          </a:xfrm>
          <a:prstGeom prst="straightConnector1">
            <a:avLst/>
          </a:prstGeom>
          <a:noFill/>
          <a:ln w="28575" cap="flat" cmpd="sng">
            <a:solidFill>
              <a:srgbClr val="006C3A"/>
            </a:solidFill>
            <a:prstDash val="solid"/>
            <a:round/>
            <a:headEnd type="none" w="lg" len="lg"/>
            <a:tailEnd type="triangle" w="lg" len="lg"/>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7"/>
        <p:cNvGrpSpPr/>
        <p:nvPr/>
      </p:nvGrpSpPr>
      <p:grpSpPr>
        <a:xfrm>
          <a:off x="0" y="0"/>
          <a:ext cx="0" cy="0"/>
          <a:chOff x="0" y="0"/>
          <a:chExt cx="0" cy="0"/>
        </a:xfrm>
      </p:grpSpPr>
      <p:sp>
        <p:nvSpPr>
          <p:cNvPr id="468" name="Shape 468"/>
          <p:cNvSpPr/>
          <p:nvPr/>
        </p:nvSpPr>
        <p:spPr>
          <a:xfrm>
            <a:off x="-92075" y="-46036"/>
            <a:ext cx="184149" cy="239711"/>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69" name="Shape 469"/>
          <p:cNvSpPr txBox="1"/>
          <p:nvPr/>
        </p:nvSpPr>
        <p:spPr>
          <a:xfrm>
            <a:off x="125412" y="2927350"/>
            <a:ext cx="8988300" cy="479400"/>
          </a:xfrm>
          <a:prstGeom prst="rect">
            <a:avLst/>
          </a:prstGeom>
          <a:noFill/>
          <a:ln>
            <a:noFill/>
          </a:ln>
        </p:spPr>
        <p:txBody>
          <a:bodyPr lIns="90000" tIns="46800" rIns="90000" bIns="46800" anchor="t" anchorCtr="0">
            <a:noAutofit/>
          </a:bodyPr>
          <a:lstStyle/>
          <a:p>
            <a:pPr marL="0" marR="0" lvl="0" indent="0" algn="ctr" rtl="0">
              <a:lnSpc>
                <a:spcPct val="85000"/>
              </a:lnSpc>
              <a:spcBef>
                <a:spcPts val="0"/>
              </a:spcBef>
              <a:spcAft>
                <a:spcPts val="0"/>
              </a:spcAft>
              <a:buClr>
                <a:srgbClr val="006C3A"/>
              </a:buClr>
              <a:buSzPct val="25000"/>
              <a:buFont typeface="Arial"/>
              <a:buNone/>
            </a:pPr>
            <a:r>
              <a:rPr lang="en" sz="3000" b="1">
                <a:solidFill>
                  <a:srgbClr val="006C3A"/>
                </a:solidFill>
              </a:rPr>
              <a:t>Problems with Workflows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4"/>
        <p:cNvGrpSpPr/>
        <p:nvPr/>
      </p:nvGrpSpPr>
      <p:grpSpPr>
        <a:xfrm>
          <a:off x="0" y="0"/>
          <a:ext cx="0" cy="0"/>
          <a:chOff x="0" y="0"/>
          <a:chExt cx="0" cy="0"/>
        </a:xfrm>
      </p:grpSpPr>
      <p:sp>
        <p:nvSpPr>
          <p:cNvPr id="475" name="Shape 475"/>
          <p:cNvSpPr txBox="1"/>
          <p:nvPr/>
        </p:nvSpPr>
        <p:spPr>
          <a:xfrm>
            <a:off x="457200" y="2825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No single definition of “a workflow!”</a:t>
            </a:r>
          </a:p>
        </p:txBody>
      </p:sp>
      <p:sp>
        <p:nvSpPr>
          <p:cNvPr id="476" name="Shape 476"/>
          <p:cNvSpPr txBox="1"/>
          <p:nvPr/>
        </p:nvSpPr>
        <p:spPr>
          <a:xfrm>
            <a:off x="551100" y="1289475"/>
            <a:ext cx="8135700" cy="3124200"/>
          </a:xfrm>
          <a:prstGeom prst="rect">
            <a:avLst/>
          </a:prstGeom>
          <a:noFill/>
          <a:ln>
            <a:noFill/>
          </a:ln>
        </p:spPr>
        <p:txBody>
          <a:bodyPr lIns="91425" tIns="91425" rIns="91425" bIns="91425" anchor="t" anchorCtr="0">
            <a:noAutofit/>
          </a:bodyPr>
          <a:lstStyle/>
          <a:p>
            <a:pPr lvl="0" rtl="0">
              <a:spcBef>
                <a:spcPts val="0"/>
              </a:spcBef>
              <a:buNone/>
            </a:pPr>
            <a:r>
              <a:rPr lang="en" sz="2400"/>
              <a:t>The lack of a single definition of a workflow is a problem because of its side effects:</a:t>
            </a:r>
          </a:p>
          <a:p>
            <a:pPr marL="457200" lvl="0" indent="-381000" rtl="0">
              <a:spcBef>
                <a:spcPts val="0"/>
              </a:spcBef>
              <a:buSzPct val="100000"/>
              <a:buChar char="●"/>
            </a:pPr>
            <a:r>
              <a:rPr lang="en" sz="2400"/>
              <a:t>Interoperability - impossible because “workflow” has different meanings for different systems</a:t>
            </a:r>
          </a:p>
          <a:p>
            <a:pPr marL="457200" lvl="0" indent="-381000" rtl="0">
              <a:spcBef>
                <a:spcPts val="0"/>
              </a:spcBef>
              <a:buSzPct val="100000"/>
              <a:buChar char="●"/>
            </a:pPr>
            <a:r>
              <a:rPr lang="en" sz="2400"/>
              <a:t>Reproducibility - impossible </a:t>
            </a:r>
            <a:r>
              <a:rPr lang="en" sz="2400" i="1"/>
              <a:t>across</a:t>
            </a:r>
            <a:r>
              <a:rPr lang="en" sz="2400"/>
              <a:t> systems, but doable within</a:t>
            </a:r>
          </a:p>
          <a:p>
            <a:pPr marL="457200" lvl="0" indent="-381000" rtl="0">
              <a:spcBef>
                <a:spcPts val="0"/>
              </a:spcBef>
              <a:buSzPct val="100000"/>
              <a:buChar char="●"/>
            </a:pPr>
            <a:r>
              <a:rPr lang="en" sz="2400"/>
              <a:t>Sustainability - impossible because “the target keeps changing” and systems get too big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1"/>
        <p:cNvGrpSpPr/>
        <p:nvPr/>
      </p:nvGrpSpPr>
      <p:grpSpPr>
        <a:xfrm>
          <a:off x="0" y="0"/>
          <a:ext cx="0" cy="0"/>
          <a:chOff x="0" y="0"/>
          <a:chExt cx="0" cy="0"/>
        </a:xfrm>
      </p:grpSpPr>
      <p:sp>
        <p:nvSpPr>
          <p:cNvPr id="482" name="Shape 482"/>
          <p:cNvSpPr txBox="1"/>
          <p:nvPr/>
        </p:nvSpPr>
        <p:spPr>
          <a:xfrm>
            <a:off x="457200" y="3004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Monolithic</a:t>
            </a:r>
          </a:p>
        </p:txBody>
      </p:sp>
      <p:sp>
        <p:nvSpPr>
          <p:cNvPr id="483" name="Shape 483"/>
          <p:cNvSpPr txBox="1"/>
          <p:nvPr/>
        </p:nvSpPr>
        <p:spPr>
          <a:xfrm>
            <a:off x="551100" y="1289475"/>
            <a:ext cx="3996900" cy="2381400"/>
          </a:xfrm>
          <a:prstGeom prst="rect">
            <a:avLst/>
          </a:prstGeom>
          <a:noFill/>
          <a:ln>
            <a:noFill/>
          </a:ln>
        </p:spPr>
        <p:txBody>
          <a:bodyPr lIns="91425" tIns="91425" rIns="91425" bIns="91425" anchor="t" anchorCtr="0">
            <a:noAutofit/>
          </a:bodyPr>
          <a:lstStyle/>
          <a:p>
            <a:pPr lvl="0" rtl="0">
              <a:spcBef>
                <a:spcPts val="0"/>
              </a:spcBef>
              <a:buNone/>
            </a:pPr>
            <a:r>
              <a:rPr lang="en" sz="2400"/>
              <a:t>WMSes have traditionally provided system services if unavailable.</a:t>
            </a:r>
          </a:p>
          <a:p>
            <a:pPr lvl="0" rtl="0">
              <a:spcBef>
                <a:spcPts val="0"/>
              </a:spcBef>
              <a:buNone/>
            </a:pPr>
            <a:endParaRPr sz="2400"/>
          </a:p>
          <a:p>
            <a:pPr lvl="0" rtl="0">
              <a:spcBef>
                <a:spcPts val="0"/>
              </a:spcBef>
              <a:buNone/>
            </a:pPr>
            <a:r>
              <a:rPr lang="en" sz="2400"/>
              <a:t>Most of these services are now available reliably and better in the system stack.</a:t>
            </a:r>
          </a:p>
          <a:p>
            <a:pPr lvl="0" rtl="0">
              <a:spcBef>
                <a:spcPts val="0"/>
              </a:spcBef>
              <a:buNone/>
            </a:pPr>
            <a:endParaRPr sz="2400"/>
          </a:p>
          <a:p>
            <a:pPr lvl="0" rtl="0">
              <a:spcBef>
                <a:spcPts val="0"/>
              </a:spcBef>
              <a:buNone/>
            </a:pPr>
            <a:r>
              <a:rPr lang="en" sz="2400"/>
              <a:t>No way to replace parts of WMS code even though common “building blocks” exist.</a:t>
            </a:r>
          </a:p>
        </p:txBody>
      </p:sp>
      <p:pic>
        <p:nvPicPr>
          <p:cNvPr id="484" name="Shape 484"/>
          <p:cNvPicPr preferRelativeResize="0"/>
          <p:nvPr/>
        </p:nvPicPr>
        <p:blipFill>
          <a:blip r:embed="rId3">
            <a:alphaModFix/>
          </a:blip>
          <a:stretch>
            <a:fillRect/>
          </a:stretch>
        </p:blipFill>
        <p:spPr>
          <a:xfrm>
            <a:off x="4665600" y="469800"/>
            <a:ext cx="4021206" cy="5698623"/>
          </a:xfrm>
          <a:prstGeom prst="rect">
            <a:avLst/>
          </a:prstGeom>
          <a:noFill/>
          <a:ln>
            <a:noFill/>
          </a:ln>
        </p:spPr>
      </p:pic>
      <p:sp>
        <p:nvSpPr>
          <p:cNvPr id="485" name="Shape 485"/>
          <p:cNvSpPr txBox="1"/>
          <p:nvPr/>
        </p:nvSpPr>
        <p:spPr>
          <a:xfrm>
            <a:off x="7108675" y="6213375"/>
            <a:ext cx="1578300" cy="295500"/>
          </a:xfrm>
          <a:prstGeom prst="rect">
            <a:avLst/>
          </a:prstGeom>
          <a:noFill/>
          <a:ln>
            <a:noFill/>
          </a:ln>
        </p:spPr>
        <p:txBody>
          <a:bodyPr lIns="91425" tIns="91425" rIns="91425" bIns="91425" anchor="t" anchorCtr="0">
            <a:noAutofit/>
          </a:bodyPr>
          <a:lstStyle/>
          <a:p>
            <a:pPr lvl="0">
              <a:spcBef>
                <a:spcPts val="0"/>
              </a:spcBef>
              <a:buNone/>
            </a:pPr>
            <a:r>
              <a:rPr lang="en"/>
              <a:t>wikipedia.org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0"/>
        <p:cNvGrpSpPr/>
        <p:nvPr/>
      </p:nvGrpSpPr>
      <p:grpSpPr>
        <a:xfrm>
          <a:off x="0" y="0"/>
          <a:ext cx="0" cy="0"/>
          <a:chOff x="0" y="0"/>
          <a:chExt cx="0" cy="0"/>
        </a:xfrm>
      </p:grpSpPr>
      <p:sp>
        <p:nvSpPr>
          <p:cNvPr id="491" name="Shape 491"/>
          <p:cNvSpPr txBox="1"/>
          <p:nvPr/>
        </p:nvSpPr>
        <p:spPr>
          <a:xfrm>
            <a:off x="457200" y="3004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Interoperability needed for 21st century science!</a:t>
            </a:r>
          </a:p>
        </p:txBody>
      </p:sp>
      <p:sp>
        <p:nvSpPr>
          <p:cNvPr id="492" name="Shape 492"/>
          <p:cNvSpPr txBox="1"/>
          <p:nvPr/>
        </p:nvSpPr>
        <p:spPr>
          <a:xfrm>
            <a:off x="551100" y="1441875"/>
            <a:ext cx="3996900" cy="4682100"/>
          </a:xfrm>
          <a:prstGeom prst="rect">
            <a:avLst/>
          </a:prstGeom>
          <a:noFill/>
          <a:ln>
            <a:noFill/>
          </a:ln>
        </p:spPr>
        <p:txBody>
          <a:bodyPr lIns="91425" tIns="91425" rIns="91425" bIns="91425" anchor="t" anchorCtr="0">
            <a:noAutofit/>
          </a:bodyPr>
          <a:lstStyle/>
          <a:p>
            <a:pPr lvl="0">
              <a:spcBef>
                <a:spcPts val="0"/>
              </a:spcBef>
              <a:buNone/>
            </a:pPr>
            <a:r>
              <a:rPr lang="en" sz="2400"/>
              <a:t>21st century science requires “campaigns” of large workflows created from “chaining” smaller workflows.</a:t>
            </a:r>
          </a:p>
          <a:p>
            <a:pPr marL="457200" lvl="0" indent="-381000" rtl="0">
              <a:spcBef>
                <a:spcPts val="0"/>
              </a:spcBef>
              <a:buSzPct val="100000"/>
              <a:buChar char="●"/>
            </a:pPr>
            <a:r>
              <a:rPr lang="en" sz="2400"/>
              <a:t>OLCF - “proliferation… ...makes it difficult to choose” - must support many!</a:t>
            </a:r>
          </a:p>
          <a:p>
            <a:pPr marL="457200" lvl="0" indent="-381000" rtl="0">
              <a:spcBef>
                <a:spcPts val="0"/>
              </a:spcBef>
              <a:buSzPct val="100000"/>
              <a:buChar char="●"/>
            </a:pPr>
            <a:r>
              <a:rPr lang="en" sz="2400"/>
              <a:t>Chaining workflows means combining grid and M&amp;S workflows!</a:t>
            </a:r>
          </a:p>
        </p:txBody>
      </p:sp>
      <p:pic>
        <p:nvPicPr>
          <p:cNvPr id="493" name="Shape 493"/>
          <p:cNvPicPr preferRelativeResize="0"/>
          <p:nvPr/>
        </p:nvPicPr>
        <p:blipFill>
          <a:blip r:embed="rId3">
            <a:alphaModFix/>
          </a:blip>
          <a:stretch>
            <a:fillRect/>
          </a:stretch>
        </p:blipFill>
        <p:spPr>
          <a:xfrm>
            <a:off x="4637700" y="1289875"/>
            <a:ext cx="4291200" cy="3220240"/>
          </a:xfrm>
          <a:prstGeom prst="rect">
            <a:avLst/>
          </a:prstGeom>
          <a:noFill/>
          <a:ln>
            <a:noFill/>
          </a:ln>
        </p:spPr>
      </p:pic>
      <p:sp>
        <p:nvSpPr>
          <p:cNvPr id="494" name="Shape 494"/>
          <p:cNvSpPr txBox="1"/>
          <p:nvPr/>
        </p:nvSpPr>
        <p:spPr>
          <a:xfrm>
            <a:off x="4691375" y="4539175"/>
            <a:ext cx="4190100" cy="796800"/>
          </a:xfrm>
          <a:prstGeom prst="rect">
            <a:avLst/>
          </a:prstGeom>
          <a:noFill/>
          <a:ln>
            <a:noFill/>
          </a:ln>
        </p:spPr>
        <p:txBody>
          <a:bodyPr lIns="91425" tIns="91425" rIns="91425" bIns="91425" anchor="t" anchorCtr="0">
            <a:noAutofit/>
          </a:bodyPr>
          <a:lstStyle/>
          <a:p>
            <a:pPr lvl="0">
              <a:spcBef>
                <a:spcPts val="0"/>
              </a:spcBef>
              <a:buNone/>
            </a:pPr>
            <a:r>
              <a:rPr lang="en"/>
              <a:t>Talk presented by the author at SOS20 that helped kick off a multi-lab workflows effort focused on interoperability.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9"/>
        <p:cNvGrpSpPr/>
        <p:nvPr/>
      </p:nvGrpSpPr>
      <p:grpSpPr>
        <a:xfrm>
          <a:off x="0" y="0"/>
          <a:ext cx="0" cy="0"/>
          <a:chOff x="0" y="0"/>
          <a:chExt cx="0" cy="0"/>
        </a:xfrm>
      </p:grpSpPr>
      <p:sp>
        <p:nvSpPr>
          <p:cNvPr id="500" name="Shape 500"/>
          <p:cNvSpPr/>
          <p:nvPr/>
        </p:nvSpPr>
        <p:spPr>
          <a:xfrm>
            <a:off x="429750" y="1957525"/>
            <a:ext cx="8487300" cy="290070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1" name="Shape 501"/>
          <p:cNvSpPr txBox="1"/>
          <p:nvPr/>
        </p:nvSpPr>
        <p:spPr>
          <a:xfrm>
            <a:off x="304800" y="2063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Interoperability to enable reproducibility</a:t>
            </a:r>
          </a:p>
        </p:txBody>
      </p:sp>
      <p:sp>
        <p:nvSpPr>
          <p:cNvPr id="502" name="Shape 502"/>
          <p:cNvSpPr txBox="1"/>
          <p:nvPr/>
        </p:nvSpPr>
        <p:spPr>
          <a:xfrm>
            <a:off x="548725" y="3455775"/>
            <a:ext cx="3108900" cy="1694100"/>
          </a:xfrm>
          <a:prstGeom prst="rect">
            <a:avLst/>
          </a:prstGeom>
          <a:noFill/>
          <a:ln>
            <a:noFill/>
          </a:ln>
        </p:spPr>
        <p:txBody>
          <a:bodyPr lIns="91425" tIns="91425" rIns="91425" bIns="91425" anchor="t" anchorCtr="0">
            <a:noAutofit/>
          </a:bodyPr>
          <a:lstStyle/>
          <a:p>
            <a:pPr lvl="0" rtl="0">
              <a:spcBef>
                <a:spcPts val="0"/>
              </a:spcBef>
              <a:buNone/>
            </a:pPr>
            <a:r>
              <a:rPr lang="en" sz="2400"/>
              <a:t>Mostly reruns for new or current work.</a:t>
            </a:r>
          </a:p>
        </p:txBody>
      </p:sp>
      <p:sp>
        <p:nvSpPr>
          <p:cNvPr id="503" name="Shape 503"/>
          <p:cNvSpPr/>
          <p:nvPr/>
        </p:nvSpPr>
        <p:spPr>
          <a:xfrm>
            <a:off x="5273125" y="2097325"/>
            <a:ext cx="3108900" cy="1113600"/>
          </a:xfrm>
          <a:prstGeom prst="rect">
            <a:avLst/>
          </a:prstGeom>
          <a:solidFill>
            <a:srgbClr val="93C47D"/>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04" name="Shape 504"/>
          <p:cNvSpPr txBox="1"/>
          <p:nvPr/>
        </p:nvSpPr>
        <p:spPr>
          <a:xfrm>
            <a:off x="5509500" y="2189050"/>
            <a:ext cx="2718000" cy="968100"/>
          </a:xfrm>
          <a:prstGeom prst="rect">
            <a:avLst/>
          </a:prstGeom>
          <a:noFill/>
          <a:ln>
            <a:noFill/>
          </a:ln>
        </p:spPr>
        <p:txBody>
          <a:bodyPr lIns="91425" tIns="91425" rIns="91425" bIns="91425" anchor="t" anchorCtr="0">
            <a:noAutofit/>
          </a:bodyPr>
          <a:lstStyle/>
          <a:p>
            <a:pPr lvl="0" algn="l" rtl="0">
              <a:spcBef>
                <a:spcPts val="0"/>
              </a:spcBef>
              <a:buNone/>
            </a:pPr>
            <a:r>
              <a:rPr lang="en" sz="2400" b="1">
                <a:solidFill>
                  <a:srgbClr val="FFFFFF"/>
                </a:solidFill>
              </a:rPr>
              <a:t>Long-Term Reproducibility</a:t>
            </a:r>
          </a:p>
        </p:txBody>
      </p:sp>
      <p:sp>
        <p:nvSpPr>
          <p:cNvPr id="505" name="Shape 505"/>
          <p:cNvSpPr/>
          <p:nvPr/>
        </p:nvSpPr>
        <p:spPr>
          <a:xfrm>
            <a:off x="929725" y="2097325"/>
            <a:ext cx="3108900" cy="1113600"/>
          </a:xfrm>
          <a:prstGeom prst="rect">
            <a:avLst/>
          </a:prstGeom>
          <a:solidFill>
            <a:srgbClr val="93C47D"/>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06" name="Shape 506"/>
          <p:cNvSpPr txBox="1"/>
          <p:nvPr/>
        </p:nvSpPr>
        <p:spPr>
          <a:xfrm>
            <a:off x="1166100" y="2189050"/>
            <a:ext cx="2718000" cy="968100"/>
          </a:xfrm>
          <a:prstGeom prst="rect">
            <a:avLst/>
          </a:prstGeom>
          <a:noFill/>
          <a:ln>
            <a:noFill/>
          </a:ln>
        </p:spPr>
        <p:txBody>
          <a:bodyPr lIns="91425" tIns="91425" rIns="91425" bIns="91425" anchor="t" anchorCtr="0">
            <a:noAutofit/>
          </a:bodyPr>
          <a:lstStyle/>
          <a:p>
            <a:pPr lvl="0" algn="l" rtl="0">
              <a:spcBef>
                <a:spcPts val="0"/>
              </a:spcBef>
              <a:buNone/>
            </a:pPr>
            <a:r>
              <a:rPr lang="en" sz="2400" b="1">
                <a:solidFill>
                  <a:srgbClr val="FFFFFF"/>
                </a:solidFill>
              </a:rPr>
              <a:t>Short-Term Reproducibility</a:t>
            </a:r>
          </a:p>
        </p:txBody>
      </p:sp>
      <p:sp>
        <p:nvSpPr>
          <p:cNvPr id="507" name="Shape 507"/>
          <p:cNvSpPr txBox="1"/>
          <p:nvPr/>
        </p:nvSpPr>
        <p:spPr>
          <a:xfrm>
            <a:off x="5349325" y="3455775"/>
            <a:ext cx="3108900" cy="1694100"/>
          </a:xfrm>
          <a:prstGeom prst="rect">
            <a:avLst/>
          </a:prstGeom>
          <a:noFill/>
          <a:ln>
            <a:noFill/>
          </a:ln>
        </p:spPr>
        <p:txBody>
          <a:bodyPr lIns="91425" tIns="91425" rIns="91425" bIns="91425" anchor="t" anchorCtr="0">
            <a:noAutofit/>
          </a:bodyPr>
          <a:lstStyle/>
          <a:p>
            <a:pPr lvl="0" rtl="0">
              <a:spcBef>
                <a:spcPts val="0"/>
              </a:spcBef>
              <a:buNone/>
            </a:pPr>
            <a:r>
              <a:rPr lang="en" sz="2400"/>
              <a:t>Verification, higher resolution models, etc.</a:t>
            </a:r>
          </a:p>
        </p:txBody>
      </p:sp>
      <p:cxnSp>
        <p:nvCxnSpPr>
          <p:cNvPr id="508" name="Shape 508"/>
          <p:cNvCxnSpPr>
            <a:stCxn id="500" idx="0"/>
          </p:cNvCxnSpPr>
          <p:nvPr/>
        </p:nvCxnSpPr>
        <p:spPr>
          <a:xfrm>
            <a:off x="4673400" y="1957525"/>
            <a:ext cx="0" cy="2900700"/>
          </a:xfrm>
          <a:prstGeom prst="straightConnector1">
            <a:avLst/>
          </a:prstGeom>
          <a:noFill/>
          <a:ln w="19050" cap="flat" cmpd="sng">
            <a:solidFill>
              <a:schemeClr val="dk2"/>
            </a:solidFill>
            <a:prstDash val="solid"/>
            <a:round/>
            <a:headEnd type="none" w="lg" len="lg"/>
            <a:tailEnd type="none" w="lg" len="lg"/>
          </a:ln>
        </p:spPr>
      </p:cxnSp>
      <p:cxnSp>
        <p:nvCxnSpPr>
          <p:cNvPr id="509" name="Shape 509"/>
          <p:cNvCxnSpPr>
            <a:stCxn id="500" idx="1"/>
          </p:cNvCxnSpPr>
          <p:nvPr/>
        </p:nvCxnSpPr>
        <p:spPr>
          <a:xfrm>
            <a:off x="429750" y="3407875"/>
            <a:ext cx="8487300" cy="0"/>
          </a:xfrm>
          <a:prstGeom prst="straightConnector1">
            <a:avLst/>
          </a:prstGeom>
          <a:noFill/>
          <a:ln w="19050" cap="flat" cmpd="sng">
            <a:solidFill>
              <a:schemeClr val="dk2"/>
            </a:solidFill>
            <a:prstDash val="solid"/>
            <a:round/>
            <a:headEnd type="none" w="lg" len="lg"/>
            <a:tailEnd type="none" w="lg" len="lg"/>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4"/>
        <p:cNvGrpSpPr/>
        <p:nvPr/>
      </p:nvGrpSpPr>
      <p:grpSpPr>
        <a:xfrm>
          <a:off x="0" y="0"/>
          <a:ext cx="0" cy="0"/>
          <a:chOff x="0" y="0"/>
          <a:chExt cx="0" cy="0"/>
        </a:xfrm>
      </p:grpSpPr>
      <p:sp>
        <p:nvSpPr>
          <p:cNvPr id="515" name="Shape 515"/>
          <p:cNvSpPr/>
          <p:nvPr/>
        </p:nvSpPr>
        <p:spPr>
          <a:xfrm>
            <a:off x="2739625" y="931100"/>
            <a:ext cx="3670800" cy="3170100"/>
          </a:xfrm>
          <a:prstGeom prst="rect">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6" name="Shape 516"/>
          <p:cNvSpPr txBox="1"/>
          <p:nvPr/>
        </p:nvSpPr>
        <p:spPr>
          <a:xfrm>
            <a:off x="304800" y="2063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Interoperability to enable reproducibility</a:t>
            </a:r>
          </a:p>
        </p:txBody>
      </p:sp>
      <p:sp>
        <p:nvSpPr>
          <p:cNvPr id="517" name="Shape 517"/>
          <p:cNvSpPr txBox="1"/>
          <p:nvPr/>
        </p:nvSpPr>
        <p:spPr>
          <a:xfrm>
            <a:off x="430200" y="4921275"/>
            <a:ext cx="8283600" cy="1189800"/>
          </a:xfrm>
          <a:prstGeom prst="rect">
            <a:avLst/>
          </a:prstGeom>
          <a:noFill/>
          <a:ln>
            <a:noFill/>
          </a:ln>
        </p:spPr>
        <p:txBody>
          <a:bodyPr lIns="91425" tIns="91425" rIns="91425" bIns="91425" anchor="t" anchorCtr="0">
            <a:noAutofit/>
          </a:bodyPr>
          <a:lstStyle/>
          <a:p>
            <a:pPr lvl="0" algn="ctr" rtl="0">
              <a:spcBef>
                <a:spcPts val="0"/>
              </a:spcBef>
              <a:buNone/>
            </a:pPr>
            <a:r>
              <a:rPr lang="en" sz="2400"/>
              <a:t>What if hardware changes?</a:t>
            </a:r>
          </a:p>
          <a:p>
            <a:pPr lvl="0" algn="ctr" rtl="0">
              <a:spcBef>
                <a:spcPts val="0"/>
              </a:spcBef>
              <a:buNone/>
            </a:pPr>
            <a:endParaRPr sz="2400"/>
          </a:p>
          <a:p>
            <a:pPr lvl="0" algn="ctr" rtl="0">
              <a:spcBef>
                <a:spcPts val="0"/>
              </a:spcBef>
              <a:buNone/>
            </a:pPr>
            <a:r>
              <a:rPr lang="en" sz="2400"/>
              <a:t>What if the development stops?</a:t>
            </a:r>
          </a:p>
        </p:txBody>
      </p:sp>
      <p:sp>
        <p:nvSpPr>
          <p:cNvPr id="518" name="Shape 518"/>
          <p:cNvSpPr/>
          <p:nvPr/>
        </p:nvSpPr>
        <p:spPr>
          <a:xfrm>
            <a:off x="2987125" y="1106725"/>
            <a:ext cx="3108900" cy="1113600"/>
          </a:xfrm>
          <a:prstGeom prst="rect">
            <a:avLst/>
          </a:prstGeom>
          <a:solidFill>
            <a:srgbClr val="93C47D"/>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19" name="Shape 519"/>
          <p:cNvSpPr txBox="1"/>
          <p:nvPr/>
        </p:nvSpPr>
        <p:spPr>
          <a:xfrm>
            <a:off x="3223500" y="1198450"/>
            <a:ext cx="2718000" cy="968100"/>
          </a:xfrm>
          <a:prstGeom prst="rect">
            <a:avLst/>
          </a:prstGeom>
          <a:noFill/>
          <a:ln>
            <a:noFill/>
          </a:ln>
        </p:spPr>
        <p:txBody>
          <a:bodyPr lIns="91425" tIns="91425" rIns="91425" bIns="91425" anchor="t" anchorCtr="0">
            <a:noAutofit/>
          </a:bodyPr>
          <a:lstStyle/>
          <a:p>
            <a:pPr lvl="0" algn="l" rtl="0">
              <a:spcBef>
                <a:spcPts val="0"/>
              </a:spcBef>
              <a:buNone/>
            </a:pPr>
            <a:r>
              <a:rPr lang="en" sz="2400" b="1">
                <a:solidFill>
                  <a:srgbClr val="FFFFFF"/>
                </a:solidFill>
              </a:rPr>
              <a:t>Long-Term Reproducibility</a:t>
            </a:r>
          </a:p>
        </p:txBody>
      </p:sp>
      <p:sp>
        <p:nvSpPr>
          <p:cNvPr id="520" name="Shape 520"/>
          <p:cNvSpPr txBox="1"/>
          <p:nvPr/>
        </p:nvSpPr>
        <p:spPr>
          <a:xfrm>
            <a:off x="3139525" y="2465175"/>
            <a:ext cx="3108900" cy="1694100"/>
          </a:xfrm>
          <a:prstGeom prst="rect">
            <a:avLst/>
          </a:prstGeom>
          <a:noFill/>
          <a:ln>
            <a:noFill/>
          </a:ln>
        </p:spPr>
        <p:txBody>
          <a:bodyPr lIns="91425" tIns="91425" rIns="91425" bIns="91425" anchor="t" anchorCtr="0">
            <a:noAutofit/>
          </a:bodyPr>
          <a:lstStyle/>
          <a:p>
            <a:pPr lvl="0" rtl="0">
              <a:spcBef>
                <a:spcPts val="0"/>
              </a:spcBef>
              <a:buNone/>
            </a:pPr>
            <a:r>
              <a:rPr lang="en" sz="2400"/>
              <a:t>Verification, higher resolution models, etc.</a:t>
            </a:r>
          </a:p>
        </p:txBody>
      </p:sp>
      <p:cxnSp>
        <p:nvCxnSpPr>
          <p:cNvPr id="521" name="Shape 521"/>
          <p:cNvCxnSpPr>
            <a:endCxn id="517" idx="0"/>
          </p:cNvCxnSpPr>
          <p:nvPr/>
        </p:nvCxnSpPr>
        <p:spPr>
          <a:xfrm flipH="1">
            <a:off x="4572000" y="4101075"/>
            <a:ext cx="12000" cy="820200"/>
          </a:xfrm>
          <a:prstGeom prst="straightConnector1">
            <a:avLst/>
          </a:prstGeom>
          <a:noFill/>
          <a:ln w="28575" cap="flat" cmpd="sng">
            <a:solidFill>
              <a:srgbClr val="FF0000"/>
            </a:solidFill>
            <a:prstDash val="solid"/>
            <a:round/>
            <a:headEnd type="none" w="lg" len="lg"/>
            <a:tailEnd type="stealth" w="lg" len="lg"/>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6"/>
        <p:cNvGrpSpPr/>
        <p:nvPr/>
      </p:nvGrpSpPr>
      <p:grpSpPr>
        <a:xfrm>
          <a:off x="0" y="0"/>
          <a:ext cx="0" cy="0"/>
          <a:chOff x="0" y="0"/>
          <a:chExt cx="0" cy="0"/>
        </a:xfrm>
      </p:grpSpPr>
      <p:sp>
        <p:nvSpPr>
          <p:cNvPr id="527" name="Shape 527"/>
          <p:cNvSpPr txBox="1"/>
          <p:nvPr/>
        </p:nvSpPr>
        <p:spPr>
          <a:xfrm>
            <a:off x="457200" y="2825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Think about this in terms of “non-general” systems</a:t>
            </a:r>
          </a:p>
        </p:txBody>
      </p:sp>
      <p:pic>
        <p:nvPicPr>
          <p:cNvPr id="528" name="Shape 528"/>
          <p:cNvPicPr preferRelativeResize="0"/>
          <p:nvPr/>
        </p:nvPicPr>
        <p:blipFill>
          <a:blip r:embed="rId3">
            <a:alphaModFix/>
          </a:blip>
          <a:stretch>
            <a:fillRect/>
          </a:stretch>
        </p:blipFill>
        <p:spPr>
          <a:xfrm>
            <a:off x="4977974" y="2095622"/>
            <a:ext cx="3933451" cy="1876325"/>
          </a:xfrm>
          <a:prstGeom prst="rect">
            <a:avLst/>
          </a:prstGeom>
          <a:noFill/>
          <a:ln>
            <a:noFill/>
          </a:ln>
        </p:spPr>
      </p:pic>
      <p:pic>
        <p:nvPicPr>
          <p:cNvPr id="529" name="Shape 529"/>
          <p:cNvPicPr preferRelativeResize="0"/>
          <p:nvPr/>
        </p:nvPicPr>
        <p:blipFill>
          <a:blip r:embed="rId4">
            <a:alphaModFix/>
          </a:blip>
          <a:stretch>
            <a:fillRect/>
          </a:stretch>
        </p:blipFill>
        <p:spPr>
          <a:xfrm>
            <a:off x="609350" y="1920175"/>
            <a:ext cx="3279451" cy="2424671"/>
          </a:xfrm>
          <a:prstGeom prst="rect">
            <a:avLst/>
          </a:prstGeom>
          <a:noFill/>
          <a:ln>
            <a:noFill/>
          </a:ln>
        </p:spPr>
      </p:pic>
      <p:sp>
        <p:nvSpPr>
          <p:cNvPr id="530" name="Shape 530"/>
          <p:cNvSpPr txBox="1"/>
          <p:nvPr/>
        </p:nvSpPr>
        <p:spPr>
          <a:xfrm>
            <a:off x="2086050" y="1660375"/>
            <a:ext cx="1718700" cy="259800"/>
          </a:xfrm>
          <a:prstGeom prst="rect">
            <a:avLst/>
          </a:prstGeom>
          <a:noFill/>
          <a:ln>
            <a:noFill/>
          </a:ln>
        </p:spPr>
        <p:txBody>
          <a:bodyPr lIns="91425" tIns="91425" rIns="91425" bIns="91425" anchor="t" anchorCtr="0">
            <a:noAutofit/>
          </a:bodyPr>
          <a:lstStyle/>
          <a:p>
            <a:pPr lvl="0" rtl="0">
              <a:spcBef>
                <a:spcPts val="0"/>
              </a:spcBef>
              <a:buNone/>
            </a:pPr>
            <a:r>
              <a:rPr lang="en"/>
              <a:t>SAW - Clay 2015</a:t>
            </a:r>
          </a:p>
        </p:txBody>
      </p:sp>
      <p:sp>
        <p:nvSpPr>
          <p:cNvPr id="531" name="Shape 531"/>
          <p:cNvSpPr txBox="1"/>
          <p:nvPr/>
        </p:nvSpPr>
        <p:spPr>
          <a:xfrm>
            <a:off x="6965450" y="3971950"/>
            <a:ext cx="1946100" cy="259800"/>
          </a:xfrm>
          <a:prstGeom prst="rect">
            <a:avLst/>
          </a:prstGeom>
          <a:noFill/>
          <a:ln>
            <a:noFill/>
          </a:ln>
        </p:spPr>
        <p:txBody>
          <a:bodyPr lIns="91425" tIns="91425" rIns="91425" bIns="91425" anchor="t" anchorCtr="0">
            <a:noAutofit/>
          </a:bodyPr>
          <a:lstStyle/>
          <a:p>
            <a:pPr lvl="0" rtl="0">
              <a:spcBef>
                <a:spcPts val="0"/>
              </a:spcBef>
              <a:buNone/>
            </a:pPr>
            <a:r>
              <a:rPr lang="en"/>
              <a:t>CESM - Mai 2015</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6"/>
        <p:cNvGrpSpPr/>
        <p:nvPr/>
      </p:nvGrpSpPr>
      <p:grpSpPr>
        <a:xfrm>
          <a:off x="0" y="0"/>
          <a:ext cx="0" cy="0"/>
          <a:chOff x="0" y="0"/>
          <a:chExt cx="0" cy="0"/>
        </a:xfrm>
      </p:grpSpPr>
      <p:sp>
        <p:nvSpPr>
          <p:cNvPr id="537" name="Shape 537"/>
          <p:cNvSpPr txBox="1"/>
          <p:nvPr/>
        </p:nvSpPr>
        <p:spPr>
          <a:xfrm>
            <a:off x="457200" y="2740025"/>
            <a:ext cx="8229600" cy="554100"/>
          </a:xfrm>
          <a:prstGeom prst="rect">
            <a:avLst/>
          </a:prstGeom>
          <a:noFill/>
          <a:ln>
            <a:noFill/>
          </a:ln>
        </p:spPr>
        <p:txBody>
          <a:bodyPr lIns="90000" tIns="46800" rIns="90000" bIns="46800" anchor="t" anchorCtr="0">
            <a:noAutofit/>
          </a:bodyPr>
          <a:lstStyle/>
          <a:p>
            <a:pPr marL="0" marR="0" lvl="0" indent="0" algn="ctr" rtl="0">
              <a:lnSpc>
                <a:spcPct val="100000"/>
              </a:lnSpc>
              <a:spcBef>
                <a:spcPts val="0"/>
              </a:spcBef>
              <a:spcAft>
                <a:spcPts val="0"/>
              </a:spcAft>
              <a:buClr>
                <a:srgbClr val="006C3A"/>
              </a:buClr>
              <a:buSzPct val="25000"/>
              <a:buFont typeface="Arial"/>
              <a:buNone/>
            </a:pPr>
            <a:r>
              <a:rPr lang="en" sz="3000" b="1">
                <a:solidFill>
                  <a:srgbClr val="006C3A"/>
                </a:solidFill>
              </a:rPr>
              <a:t>Proposal Part 1: Deriving Higher Order Concepts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2"/>
        <p:cNvGrpSpPr/>
        <p:nvPr/>
      </p:nvGrpSpPr>
      <p:grpSpPr>
        <a:xfrm>
          <a:off x="0" y="0"/>
          <a:ext cx="0" cy="0"/>
          <a:chOff x="0" y="0"/>
          <a:chExt cx="0" cy="0"/>
        </a:xfrm>
      </p:grpSpPr>
      <p:sp>
        <p:nvSpPr>
          <p:cNvPr id="543" name="Shape 543"/>
          <p:cNvSpPr txBox="1"/>
          <p:nvPr/>
        </p:nvSpPr>
        <p:spPr>
          <a:xfrm>
            <a:off x="304800" y="2063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Higher Order Concepts</a:t>
            </a:r>
          </a:p>
        </p:txBody>
      </p:sp>
      <p:sp>
        <p:nvSpPr>
          <p:cNvPr id="544" name="Shape 544"/>
          <p:cNvSpPr txBox="1"/>
          <p:nvPr/>
        </p:nvSpPr>
        <p:spPr>
          <a:xfrm>
            <a:off x="316125" y="1018950"/>
            <a:ext cx="8654700" cy="834300"/>
          </a:xfrm>
          <a:prstGeom prst="rect">
            <a:avLst/>
          </a:prstGeom>
          <a:noFill/>
          <a:ln>
            <a:noFill/>
          </a:ln>
        </p:spPr>
        <p:txBody>
          <a:bodyPr lIns="91425" tIns="91425" rIns="91425" bIns="91425" anchor="t" anchorCtr="0">
            <a:noAutofit/>
          </a:bodyPr>
          <a:lstStyle/>
          <a:p>
            <a:pPr lvl="0" algn="ctr" rtl="0">
              <a:spcBef>
                <a:spcPts val="0"/>
              </a:spcBef>
              <a:buNone/>
            </a:pPr>
            <a:r>
              <a:rPr lang="en" sz="2400"/>
              <a:t>Are there higher order concepts to understand about workflows and workflow management systems?</a:t>
            </a:r>
          </a:p>
          <a:p>
            <a:pPr lvl="0" rtl="0">
              <a:spcBef>
                <a:spcPts val="0"/>
              </a:spcBef>
              <a:buNone/>
            </a:pPr>
            <a:endParaRPr/>
          </a:p>
        </p:txBody>
      </p:sp>
      <p:sp>
        <p:nvSpPr>
          <p:cNvPr id="545" name="Shape 545"/>
          <p:cNvSpPr txBox="1"/>
          <p:nvPr/>
        </p:nvSpPr>
        <p:spPr>
          <a:xfrm>
            <a:off x="239925" y="2238150"/>
            <a:ext cx="8399700" cy="2668200"/>
          </a:xfrm>
          <a:prstGeom prst="rect">
            <a:avLst/>
          </a:prstGeom>
          <a:noFill/>
          <a:ln>
            <a:noFill/>
          </a:ln>
        </p:spPr>
        <p:txBody>
          <a:bodyPr lIns="91425" tIns="91425" rIns="91425" bIns="91425" anchor="t" anchorCtr="0">
            <a:noAutofit/>
          </a:bodyPr>
          <a:lstStyle/>
          <a:p>
            <a:pPr lvl="0">
              <a:spcBef>
                <a:spcPts val="0"/>
              </a:spcBef>
              <a:buNone/>
            </a:pPr>
            <a:r>
              <a:rPr lang="en" sz="2400"/>
              <a:t>Open questions:</a:t>
            </a:r>
          </a:p>
          <a:p>
            <a:pPr marL="457200" lvl="0" indent="-381000">
              <a:spcBef>
                <a:spcPts val="0"/>
              </a:spcBef>
              <a:buSzPct val="100000"/>
              <a:buChar char="●"/>
            </a:pPr>
            <a:r>
              <a:rPr lang="en" sz="2400"/>
              <a:t>Are business and science workflows the same or different? (i.e. - can they be uniformly standardized)</a:t>
            </a:r>
          </a:p>
          <a:p>
            <a:pPr marL="457200" lvl="0" indent="-381000" rtl="0">
              <a:spcBef>
                <a:spcPts val="0"/>
              </a:spcBef>
              <a:buSzPct val="100000"/>
              <a:buChar char="●"/>
            </a:pPr>
            <a:r>
              <a:rPr lang="en" sz="2400"/>
              <a:t>What really separates grid workflows from M&amp;S workflows?</a:t>
            </a:r>
          </a:p>
          <a:p>
            <a:pPr marL="457200" lvl="0" indent="-381000" rtl="0">
              <a:spcBef>
                <a:spcPts val="0"/>
              </a:spcBef>
              <a:buSzPct val="100000"/>
              <a:buChar char="●"/>
            </a:pPr>
            <a:r>
              <a:rPr lang="en" sz="2400"/>
              <a:t>What are the common building blocks?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
        <p:cNvGrpSpPr/>
        <p:nvPr/>
      </p:nvGrpSpPr>
      <p:grpSpPr>
        <a:xfrm>
          <a:off x="0" y="0"/>
          <a:ext cx="0" cy="0"/>
          <a:chOff x="0" y="0"/>
          <a:chExt cx="0" cy="0"/>
        </a:xfrm>
      </p:grpSpPr>
      <p:sp>
        <p:nvSpPr>
          <p:cNvPr id="131" name="Shape 131"/>
          <p:cNvSpPr txBox="1"/>
          <p:nvPr/>
        </p:nvSpPr>
        <p:spPr>
          <a:xfrm>
            <a:off x="457200" y="2825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Business Workflows</a:t>
            </a:r>
          </a:p>
        </p:txBody>
      </p:sp>
      <p:pic>
        <p:nvPicPr>
          <p:cNvPr id="132" name="Shape 132"/>
          <p:cNvPicPr preferRelativeResize="0"/>
          <p:nvPr/>
        </p:nvPicPr>
        <p:blipFill>
          <a:blip r:embed="rId3">
            <a:alphaModFix/>
          </a:blip>
          <a:stretch>
            <a:fillRect/>
          </a:stretch>
        </p:blipFill>
        <p:spPr>
          <a:xfrm>
            <a:off x="152400" y="989075"/>
            <a:ext cx="8839200" cy="4665829"/>
          </a:xfrm>
          <a:prstGeom prst="rect">
            <a:avLst/>
          </a:prstGeom>
          <a:noFill/>
          <a:ln>
            <a:noFill/>
          </a:ln>
        </p:spPr>
      </p:pic>
      <p:sp>
        <p:nvSpPr>
          <p:cNvPr id="133" name="Shape 133"/>
          <p:cNvSpPr txBox="1"/>
          <p:nvPr/>
        </p:nvSpPr>
        <p:spPr>
          <a:xfrm>
            <a:off x="7610050" y="5729925"/>
            <a:ext cx="1381500" cy="250800"/>
          </a:xfrm>
          <a:prstGeom prst="rect">
            <a:avLst/>
          </a:prstGeom>
          <a:noFill/>
          <a:ln>
            <a:noFill/>
          </a:ln>
        </p:spPr>
        <p:txBody>
          <a:bodyPr lIns="91425" tIns="91425" rIns="91425" bIns="91425" anchor="t" anchorCtr="0">
            <a:noAutofit/>
          </a:bodyPr>
          <a:lstStyle/>
          <a:p>
            <a:pPr lvl="0">
              <a:spcBef>
                <a:spcPts val="0"/>
              </a:spcBef>
              <a:buNone/>
            </a:pPr>
            <a:r>
              <a:rPr lang="en"/>
              <a:t>www.imixs.org</a:t>
            </a:r>
          </a:p>
        </p:txBody>
      </p:sp>
      <p:sp>
        <p:nvSpPr>
          <p:cNvPr id="134" name="Shape 134"/>
          <p:cNvSpPr txBox="1"/>
          <p:nvPr/>
        </p:nvSpPr>
        <p:spPr>
          <a:xfrm>
            <a:off x="214875" y="5738875"/>
            <a:ext cx="5819400" cy="769800"/>
          </a:xfrm>
          <a:prstGeom prst="rect">
            <a:avLst/>
          </a:prstGeom>
          <a:noFill/>
          <a:ln>
            <a:noFill/>
          </a:ln>
        </p:spPr>
        <p:txBody>
          <a:bodyPr lIns="91425" tIns="91425" rIns="91425" bIns="91425" anchor="t" anchorCtr="0">
            <a:noAutofit/>
          </a:bodyPr>
          <a:lstStyle/>
          <a:p>
            <a:pPr lvl="0">
              <a:spcBef>
                <a:spcPts val="0"/>
              </a:spcBef>
              <a:buNone/>
            </a:pPr>
            <a:r>
              <a:rPr lang="en" sz="1800"/>
              <a:t>Workflow in BPML, graphical notation for BPEL-enabled services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0"/>
        <p:cNvGrpSpPr/>
        <p:nvPr/>
      </p:nvGrpSpPr>
      <p:grpSpPr>
        <a:xfrm>
          <a:off x="0" y="0"/>
          <a:ext cx="0" cy="0"/>
          <a:chOff x="0" y="0"/>
          <a:chExt cx="0" cy="0"/>
        </a:xfrm>
      </p:grpSpPr>
      <p:sp>
        <p:nvSpPr>
          <p:cNvPr id="551" name="Shape 551"/>
          <p:cNvSpPr txBox="1"/>
          <p:nvPr/>
        </p:nvSpPr>
        <p:spPr>
          <a:xfrm>
            <a:off x="457200" y="2825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Workflows are about automation...</a:t>
            </a:r>
          </a:p>
        </p:txBody>
      </p:sp>
      <p:sp>
        <p:nvSpPr>
          <p:cNvPr id="552" name="Shape 552"/>
          <p:cNvSpPr txBox="1"/>
          <p:nvPr/>
        </p:nvSpPr>
        <p:spPr>
          <a:xfrm>
            <a:off x="316125" y="3609750"/>
            <a:ext cx="4321500" cy="2934900"/>
          </a:xfrm>
          <a:prstGeom prst="rect">
            <a:avLst/>
          </a:prstGeom>
          <a:noFill/>
          <a:ln>
            <a:noFill/>
          </a:ln>
        </p:spPr>
        <p:txBody>
          <a:bodyPr lIns="91425" tIns="91425" rIns="91425" bIns="91425" anchor="t" anchorCtr="0">
            <a:noAutofit/>
          </a:bodyPr>
          <a:lstStyle/>
          <a:p>
            <a:pPr lvl="0" rtl="0">
              <a:spcBef>
                <a:spcPts val="0"/>
              </a:spcBef>
              <a:buNone/>
            </a:pPr>
            <a:r>
              <a:rPr lang="en" sz="2400"/>
              <a:t>For example, for cookies or nuclear data analysis:</a:t>
            </a:r>
          </a:p>
          <a:p>
            <a:pPr marL="457200" lvl="0" indent="-381000" rtl="0">
              <a:spcBef>
                <a:spcPts val="0"/>
              </a:spcBef>
              <a:buSzPct val="100000"/>
              <a:buChar char="●"/>
            </a:pPr>
            <a:r>
              <a:rPr lang="en" sz="2400"/>
              <a:t>Known, desirable goal</a:t>
            </a:r>
          </a:p>
          <a:p>
            <a:pPr marL="457200" lvl="0" indent="-381000" rtl="0">
              <a:spcBef>
                <a:spcPts val="0"/>
              </a:spcBef>
              <a:buClr>
                <a:schemeClr val="dk1"/>
              </a:buClr>
              <a:buSzPct val="100000"/>
              <a:buChar char="●"/>
            </a:pPr>
            <a:r>
              <a:rPr lang="en" sz="2400"/>
              <a:t>Known, repetitive tasks required to achieve the goal</a:t>
            </a:r>
          </a:p>
          <a:p>
            <a:pPr marL="457200" lvl="0" indent="-381000" rtl="0">
              <a:spcBef>
                <a:spcPts val="0"/>
              </a:spcBef>
              <a:buSzPct val="100000"/>
              <a:buChar char="●"/>
            </a:pPr>
            <a:r>
              <a:rPr lang="en" sz="2400"/>
              <a:t>Standardized ways of consuming results</a:t>
            </a:r>
          </a:p>
          <a:p>
            <a:pPr lvl="0" rtl="0">
              <a:spcBef>
                <a:spcPts val="0"/>
              </a:spcBef>
              <a:buNone/>
            </a:pPr>
            <a:endParaRPr/>
          </a:p>
        </p:txBody>
      </p:sp>
      <p:pic>
        <p:nvPicPr>
          <p:cNvPr id="553" name="Shape 553" descr="Screenshot from 2017-01-10 15-52-22.png"/>
          <p:cNvPicPr preferRelativeResize="0"/>
          <p:nvPr/>
        </p:nvPicPr>
        <p:blipFill>
          <a:blip r:embed="rId3">
            <a:alphaModFix/>
          </a:blip>
          <a:stretch>
            <a:fillRect/>
          </a:stretch>
        </p:blipFill>
        <p:spPr>
          <a:xfrm>
            <a:off x="228600" y="1370075"/>
            <a:ext cx="8743950" cy="1809750"/>
          </a:xfrm>
          <a:prstGeom prst="rect">
            <a:avLst/>
          </a:prstGeom>
          <a:noFill/>
          <a:ln>
            <a:noFill/>
          </a:ln>
        </p:spPr>
      </p:pic>
      <p:pic>
        <p:nvPicPr>
          <p:cNvPr id="554" name="Shape 554" descr="Screenshot from 2017-01-10 15-56-41.png"/>
          <p:cNvPicPr preferRelativeResize="0"/>
          <p:nvPr/>
        </p:nvPicPr>
        <p:blipFill>
          <a:blip r:embed="rId4">
            <a:alphaModFix/>
          </a:blip>
          <a:stretch>
            <a:fillRect/>
          </a:stretch>
        </p:blipFill>
        <p:spPr>
          <a:xfrm>
            <a:off x="4753075" y="3609750"/>
            <a:ext cx="4219475" cy="229675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9"/>
        <p:cNvGrpSpPr/>
        <p:nvPr/>
      </p:nvGrpSpPr>
      <p:grpSpPr>
        <a:xfrm>
          <a:off x="0" y="0"/>
          <a:ext cx="0" cy="0"/>
          <a:chOff x="0" y="0"/>
          <a:chExt cx="0" cy="0"/>
        </a:xfrm>
      </p:grpSpPr>
      <p:sp>
        <p:nvSpPr>
          <p:cNvPr id="560" name="Shape 560"/>
          <p:cNvSpPr txBox="1"/>
          <p:nvPr/>
        </p:nvSpPr>
        <p:spPr>
          <a:xfrm>
            <a:off x="457200" y="2825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Workflows are about automation...</a:t>
            </a:r>
          </a:p>
        </p:txBody>
      </p:sp>
      <p:pic>
        <p:nvPicPr>
          <p:cNvPr id="561" name="Shape 561" descr="Screenshot from 2017-01-10 15-52-22.png"/>
          <p:cNvPicPr preferRelativeResize="0"/>
          <p:nvPr/>
        </p:nvPicPr>
        <p:blipFill>
          <a:blip r:embed="rId3">
            <a:alphaModFix/>
          </a:blip>
          <a:stretch>
            <a:fillRect/>
          </a:stretch>
        </p:blipFill>
        <p:spPr>
          <a:xfrm>
            <a:off x="228600" y="1370075"/>
            <a:ext cx="8743950" cy="1809750"/>
          </a:xfrm>
          <a:prstGeom prst="rect">
            <a:avLst/>
          </a:prstGeom>
          <a:noFill/>
          <a:ln>
            <a:noFill/>
          </a:ln>
        </p:spPr>
      </p:pic>
      <p:pic>
        <p:nvPicPr>
          <p:cNvPr id="562" name="Shape 562" descr="Screenshot from 2017-01-10 15-56-41.png"/>
          <p:cNvPicPr preferRelativeResize="0"/>
          <p:nvPr/>
        </p:nvPicPr>
        <p:blipFill>
          <a:blip r:embed="rId4">
            <a:alphaModFix/>
          </a:blip>
          <a:stretch>
            <a:fillRect/>
          </a:stretch>
        </p:blipFill>
        <p:spPr>
          <a:xfrm>
            <a:off x="4753075" y="3609750"/>
            <a:ext cx="4219475" cy="2296759"/>
          </a:xfrm>
          <a:prstGeom prst="rect">
            <a:avLst/>
          </a:prstGeom>
          <a:noFill/>
          <a:ln>
            <a:noFill/>
          </a:ln>
        </p:spPr>
      </p:pic>
      <p:sp>
        <p:nvSpPr>
          <p:cNvPr id="563" name="Shape 563"/>
          <p:cNvSpPr txBox="1"/>
          <p:nvPr/>
        </p:nvSpPr>
        <p:spPr>
          <a:xfrm>
            <a:off x="457200" y="4016375"/>
            <a:ext cx="3831300" cy="21879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But only ever discussed in terms of what they automate!</a:t>
            </a:r>
          </a:p>
        </p:txBody>
      </p:sp>
      <p:cxnSp>
        <p:nvCxnSpPr>
          <p:cNvPr id="564" name="Shape 564"/>
          <p:cNvCxnSpPr>
            <a:stCxn id="563" idx="0"/>
            <a:endCxn id="561" idx="2"/>
          </p:cNvCxnSpPr>
          <p:nvPr/>
        </p:nvCxnSpPr>
        <p:spPr>
          <a:xfrm rot="10800000" flipH="1">
            <a:off x="2372850" y="3179975"/>
            <a:ext cx="2227800" cy="836400"/>
          </a:xfrm>
          <a:prstGeom prst="straightConnector1">
            <a:avLst/>
          </a:prstGeom>
          <a:noFill/>
          <a:ln w="28575" cap="flat" cmpd="sng">
            <a:solidFill>
              <a:schemeClr val="dk2"/>
            </a:solidFill>
            <a:prstDash val="solid"/>
            <a:round/>
            <a:headEnd type="none" w="lg" len="lg"/>
            <a:tailEnd type="stealth" w="lg" len="lg"/>
          </a:ln>
        </p:spPr>
      </p:cxnSp>
      <p:cxnSp>
        <p:nvCxnSpPr>
          <p:cNvPr id="565" name="Shape 565"/>
          <p:cNvCxnSpPr>
            <a:endCxn id="562" idx="1"/>
          </p:cNvCxnSpPr>
          <p:nvPr/>
        </p:nvCxnSpPr>
        <p:spPr>
          <a:xfrm>
            <a:off x="4010875" y="4753929"/>
            <a:ext cx="742200" cy="4200"/>
          </a:xfrm>
          <a:prstGeom prst="straightConnector1">
            <a:avLst/>
          </a:prstGeom>
          <a:noFill/>
          <a:ln w="28575" cap="flat" cmpd="sng">
            <a:solidFill>
              <a:schemeClr val="dk2"/>
            </a:solidFill>
            <a:prstDash val="solid"/>
            <a:round/>
            <a:headEnd type="none" w="lg" len="lg"/>
            <a:tailEnd type="stealth" w="lg" len="lg"/>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0"/>
        <p:cNvGrpSpPr/>
        <p:nvPr/>
      </p:nvGrpSpPr>
      <p:grpSpPr>
        <a:xfrm>
          <a:off x="0" y="0"/>
          <a:ext cx="0" cy="0"/>
          <a:chOff x="0" y="0"/>
          <a:chExt cx="0" cy="0"/>
        </a:xfrm>
      </p:grpSpPr>
      <p:sp>
        <p:nvSpPr>
          <p:cNvPr id="571" name="Shape 571"/>
          <p:cNvSpPr txBox="1"/>
          <p:nvPr/>
        </p:nvSpPr>
        <p:spPr>
          <a:xfrm>
            <a:off x="457200" y="2825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What are the innate characteristics of the automation?</a:t>
            </a:r>
          </a:p>
        </p:txBody>
      </p:sp>
      <p:sp>
        <p:nvSpPr>
          <p:cNvPr id="572" name="Shape 572"/>
          <p:cNvSpPr txBox="1"/>
          <p:nvPr/>
        </p:nvSpPr>
        <p:spPr>
          <a:xfrm>
            <a:off x="2223100" y="1550550"/>
            <a:ext cx="4321500" cy="2934900"/>
          </a:xfrm>
          <a:prstGeom prst="rect">
            <a:avLst/>
          </a:prstGeom>
          <a:noFill/>
          <a:ln>
            <a:noFill/>
          </a:ln>
        </p:spPr>
        <p:txBody>
          <a:bodyPr lIns="91425" tIns="91425" rIns="91425" bIns="91425" anchor="t" anchorCtr="0">
            <a:noAutofit/>
          </a:bodyPr>
          <a:lstStyle/>
          <a:p>
            <a:pPr lvl="0" rtl="0">
              <a:spcBef>
                <a:spcPts val="0"/>
              </a:spcBef>
              <a:buNone/>
            </a:pPr>
            <a:r>
              <a:rPr lang="en" sz="2400"/>
              <a:t>For example, </a:t>
            </a:r>
            <a:r>
              <a:rPr lang="en" sz="2400" strike="sngStrike"/>
              <a:t>for cookies or nuclear data analysis</a:t>
            </a:r>
            <a:r>
              <a:rPr lang="en" sz="2400"/>
              <a:t>:</a:t>
            </a:r>
          </a:p>
          <a:p>
            <a:pPr marL="457200" lvl="0" indent="-381000" rtl="0">
              <a:spcBef>
                <a:spcPts val="0"/>
              </a:spcBef>
              <a:buClr>
                <a:srgbClr val="FF0000"/>
              </a:buClr>
              <a:buSzPct val="100000"/>
              <a:buChar char="●"/>
            </a:pPr>
            <a:r>
              <a:rPr lang="en" sz="2400">
                <a:solidFill>
                  <a:srgbClr val="FF0000"/>
                </a:solidFill>
              </a:rPr>
              <a:t>Known, desirable goal</a:t>
            </a:r>
          </a:p>
          <a:p>
            <a:pPr marL="457200" lvl="0" indent="-381000" rtl="0">
              <a:spcBef>
                <a:spcPts val="0"/>
              </a:spcBef>
              <a:buClr>
                <a:srgbClr val="FF0000"/>
              </a:buClr>
              <a:buSzPct val="100000"/>
              <a:buChar char="●"/>
            </a:pPr>
            <a:r>
              <a:rPr lang="en" sz="2400">
                <a:solidFill>
                  <a:srgbClr val="FF0000"/>
                </a:solidFill>
              </a:rPr>
              <a:t>Known, repetitive tasks required to achieve the goal</a:t>
            </a:r>
          </a:p>
          <a:p>
            <a:pPr marL="457200" lvl="0" indent="-381000" rtl="0">
              <a:spcBef>
                <a:spcPts val="0"/>
              </a:spcBef>
              <a:buClr>
                <a:srgbClr val="FF0000"/>
              </a:buClr>
              <a:buSzPct val="100000"/>
              <a:buChar char="●"/>
            </a:pPr>
            <a:r>
              <a:rPr lang="en" sz="2400">
                <a:solidFill>
                  <a:srgbClr val="FF0000"/>
                </a:solidFill>
              </a:rPr>
              <a:t>Standardized ways of consuming results</a:t>
            </a:r>
          </a:p>
          <a:p>
            <a:pPr lvl="0" rtl="0">
              <a:spcBef>
                <a:spcPts val="0"/>
              </a:spcBef>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7"/>
        <p:cNvGrpSpPr/>
        <p:nvPr/>
      </p:nvGrpSpPr>
      <p:grpSpPr>
        <a:xfrm>
          <a:off x="0" y="0"/>
          <a:ext cx="0" cy="0"/>
          <a:chOff x="0" y="0"/>
          <a:chExt cx="0" cy="0"/>
        </a:xfrm>
      </p:grpSpPr>
      <p:sp>
        <p:nvSpPr>
          <p:cNvPr id="578" name="Shape 578"/>
          <p:cNvSpPr txBox="1"/>
          <p:nvPr/>
        </p:nvSpPr>
        <p:spPr>
          <a:xfrm>
            <a:off x="228600" y="206375"/>
            <a:ext cx="8229600" cy="5769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Need an ontology</a:t>
            </a:r>
          </a:p>
        </p:txBody>
      </p:sp>
      <p:sp>
        <p:nvSpPr>
          <p:cNvPr id="579" name="Shape 579"/>
          <p:cNvSpPr txBox="1"/>
          <p:nvPr/>
        </p:nvSpPr>
        <p:spPr>
          <a:xfrm>
            <a:off x="298225" y="1076050"/>
            <a:ext cx="8448900" cy="2084400"/>
          </a:xfrm>
          <a:prstGeom prst="rect">
            <a:avLst/>
          </a:prstGeom>
          <a:noFill/>
          <a:ln>
            <a:noFill/>
          </a:ln>
        </p:spPr>
        <p:txBody>
          <a:bodyPr lIns="91425" tIns="91425" rIns="91425" bIns="91425" anchor="t" anchorCtr="0">
            <a:noAutofit/>
          </a:bodyPr>
          <a:lstStyle/>
          <a:p>
            <a:pPr lvl="0" rtl="0">
              <a:spcBef>
                <a:spcPts val="0"/>
              </a:spcBef>
              <a:buNone/>
            </a:pPr>
            <a:r>
              <a:rPr lang="en" sz="2400"/>
              <a:t>Create models of workflows, WMSes, and data that reveal these higher order concepts.</a:t>
            </a:r>
          </a:p>
          <a:p>
            <a:pPr marL="457200" lvl="0" indent="-381000" rtl="0">
              <a:spcBef>
                <a:spcPts val="0"/>
              </a:spcBef>
              <a:buSzPct val="100000"/>
              <a:buChar char="●"/>
            </a:pPr>
            <a:r>
              <a:rPr lang="en" sz="2400"/>
              <a:t>Will expose common features, stark differences between workflow models</a:t>
            </a:r>
          </a:p>
          <a:p>
            <a:pPr marL="457200" lvl="0" indent="-381000" rtl="0">
              <a:spcBef>
                <a:spcPts val="0"/>
              </a:spcBef>
              <a:buSzPct val="100000"/>
              <a:buChar char="●"/>
            </a:pPr>
            <a:r>
              <a:rPr lang="en" sz="2400"/>
              <a:t>Create a map from this ontology to common ontologies</a:t>
            </a:r>
          </a:p>
        </p:txBody>
      </p:sp>
      <p:sp>
        <p:nvSpPr>
          <p:cNvPr id="580" name="Shape 580"/>
          <p:cNvSpPr txBox="1"/>
          <p:nvPr/>
        </p:nvSpPr>
        <p:spPr>
          <a:xfrm>
            <a:off x="2989700" y="3438250"/>
            <a:ext cx="3026100" cy="1351500"/>
          </a:xfrm>
          <a:prstGeom prst="rect">
            <a:avLst/>
          </a:prstGeom>
          <a:noFill/>
          <a:ln>
            <a:noFill/>
          </a:ln>
        </p:spPr>
        <p:txBody>
          <a:bodyPr lIns="91425" tIns="91425" rIns="91425" bIns="91425" anchor="t" anchorCtr="0">
            <a:noAutofit/>
          </a:bodyPr>
          <a:lstStyle/>
          <a:p>
            <a:pPr lvl="0" rtl="0">
              <a:spcBef>
                <a:spcPts val="0"/>
              </a:spcBef>
              <a:buNone/>
            </a:pPr>
            <a:r>
              <a:rPr lang="en" sz="2400"/>
              <a:t>“Models?”</a:t>
            </a:r>
          </a:p>
          <a:p>
            <a:pPr marL="457200" lvl="0" indent="-381000" rtl="0">
              <a:spcBef>
                <a:spcPts val="0"/>
              </a:spcBef>
              <a:buSzPct val="100000"/>
              <a:buChar char="●"/>
            </a:pPr>
            <a:r>
              <a:rPr lang="en" sz="2400"/>
              <a:t>UML Models</a:t>
            </a:r>
          </a:p>
          <a:p>
            <a:pPr marL="457200" lvl="0" indent="-381000" rtl="0">
              <a:spcBef>
                <a:spcPts val="0"/>
              </a:spcBef>
              <a:buSzPct val="100000"/>
              <a:buChar char="●"/>
            </a:pPr>
            <a:r>
              <a:rPr lang="en" sz="2400"/>
              <a:t>Metadata Models</a:t>
            </a:r>
          </a:p>
        </p:txBody>
      </p:sp>
      <p:pic>
        <p:nvPicPr>
          <p:cNvPr id="581" name="Shape 581"/>
          <p:cNvPicPr preferRelativeResize="0"/>
          <p:nvPr/>
        </p:nvPicPr>
        <p:blipFill rotWithShape="1">
          <a:blip r:embed="rId3">
            <a:alphaModFix/>
          </a:blip>
          <a:srcRect/>
          <a:stretch/>
        </p:blipFill>
        <p:spPr>
          <a:xfrm>
            <a:off x="298225" y="4583950"/>
            <a:ext cx="2402700" cy="1671000"/>
          </a:xfrm>
          <a:prstGeom prst="rect">
            <a:avLst/>
          </a:prstGeom>
          <a:noFill/>
          <a:ln>
            <a:noFill/>
          </a:ln>
        </p:spPr>
      </p:pic>
      <p:pic>
        <p:nvPicPr>
          <p:cNvPr id="582" name="Shape 582"/>
          <p:cNvPicPr preferRelativeResize="0"/>
          <p:nvPr/>
        </p:nvPicPr>
        <p:blipFill>
          <a:blip r:embed="rId4">
            <a:alphaModFix/>
          </a:blip>
          <a:stretch>
            <a:fillRect/>
          </a:stretch>
        </p:blipFill>
        <p:spPr>
          <a:xfrm>
            <a:off x="6183850" y="4789750"/>
            <a:ext cx="2766919" cy="1763450"/>
          </a:xfrm>
          <a:prstGeom prst="rect">
            <a:avLst/>
          </a:prstGeom>
          <a:noFill/>
          <a:ln>
            <a:noFill/>
          </a:ln>
        </p:spPr>
      </p:pic>
      <p:cxnSp>
        <p:nvCxnSpPr>
          <p:cNvPr id="583" name="Shape 583"/>
          <p:cNvCxnSpPr>
            <a:stCxn id="580" idx="1"/>
            <a:endCxn id="581" idx="0"/>
          </p:cNvCxnSpPr>
          <p:nvPr/>
        </p:nvCxnSpPr>
        <p:spPr>
          <a:xfrm flipH="1">
            <a:off x="1499600" y="4114000"/>
            <a:ext cx="1490100" cy="470100"/>
          </a:xfrm>
          <a:prstGeom prst="straightConnector1">
            <a:avLst/>
          </a:prstGeom>
          <a:noFill/>
          <a:ln w="28575" cap="flat" cmpd="sng">
            <a:solidFill>
              <a:schemeClr val="dk2"/>
            </a:solidFill>
            <a:prstDash val="solid"/>
            <a:round/>
            <a:headEnd type="none" w="lg" len="lg"/>
            <a:tailEnd type="stealth" w="lg" len="lg"/>
          </a:ln>
        </p:spPr>
      </p:cxnSp>
      <p:cxnSp>
        <p:nvCxnSpPr>
          <p:cNvPr id="584" name="Shape 584"/>
          <p:cNvCxnSpPr>
            <a:endCxn id="582" idx="1"/>
          </p:cNvCxnSpPr>
          <p:nvPr/>
        </p:nvCxnSpPr>
        <p:spPr>
          <a:xfrm>
            <a:off x="5380750" y="4610675"/>
            <a:ext cx="803100" cy="1060800"/>
          </a:xfrm>
          <a:prstGeom prst="straightConnector1">
            <a:avLst/>
          </a:prstGeom>
          <a:noFill/>
          <a:ln w="28575" cap="flat" cmpd="sng">
            <a:solidFill>
              <a:schemeClr val="dk2"/>
            </a:solidFill>
            <a:prstDash val="solid"/>
            <a:round/>
            <a:headEnd type="none" w="lg" len="lg"/>
            <a:tailEnd type="stealth" w="lg" len="lg"/>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9"/>
        <p:cNvGrpSpPr/>
        <p:nvPr/>
      </p:nvGrpSpPr>
      <p:grpSpPr>
        <a:xfrm>
          <a:off x="0" y="0"/>
          <a:ext cx="0" cy="0"/>
          <a:chOff x="0" y="0"/>
          <a:chExt cx="0" cy="0"/>
        </a:xfrm>
      </p:grpSpPr>
      <p:sp>
        <p:nvSpPr>
          <p:cNvPr id="590" name="Shape 590"/>
          <p:cNvSpPr txBox="1"/>
          <p:nvPr/>
        </p:nvSpPr>
        <p:spPr>
          <a:xfrm>
            <a:off x="228600" y="206375"/>
            <a:ext cx="8229600" cy="5769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Why not a taxonomy?</a:t>
            </a:r>
          </a:p>
        </p:txBody>
      </p:sp>
      <p:sp>
        <p:nvSpPr>
          <p:cNvPr id="591" name="Shape 591"/>
          <p:cNvSpPr txBox="1"/>
          <p:nvPr/>
        </p:nvSpPr>
        <p:spPr>
          <a:xfrm>
            <a:off x="188025" y="1076050"/>
            <a:ext cx="8818500" cy="678600"/>
          </a:xfrm>
          <a:prstGeom prst="rect">
            <a:avLst/>
          </a:prstGeom>
          <a:noFill/>
          <a:ln>
            <a:noFill/>
          </a:ln>
        </p:spPr>
        <p:txBody>
          <a:bodyPr lIns="91425" tIns="91425" rIns="91425" bIns="91425" anchor="t" anchorCtr="0">
            <a:noAutofit/>
          </a:bodyPr>
          <a:lstStyle/>
          <a:p>
            <a:pPr lvl="0" rtl="0">
              <a:spcBef>
                <a:spcPts val="0"/>
              </a:spcBef>
              <a:buNone/>
            </a:pPr>
            <a:r>
              <a:rPr lang="en" sz="2400"/>
              <a:t>The rigid hierarchy of a taxonomy can “lock” it against extension. </a:t>
            </a:r>
          </a:p>
        </p:txBody>
      </p:sp>
      <p:sp>
        <p:nvSpPr>
          <p:cNvPr id="592" name="Shape 592"/>
          <p:cNvSpPr txBox="1"/>
          <p:nvPr/>
        </p:nvSpPr>
        <p:spPr>
          <a:xfrm>
            <a:off x="3917225" y="5855075"/>
            <a:ext cx="4619700" cy="331200"/>
          </a:xfrm>
          <a:prstGeom prst="rect">
            <a:avLst/>
          </a:prstGeom>
          <a:noFill/>
          <a:ln>
            <a:noFill/>
          </a:ln>
        </p:spPr>
        <p:txBody>
          <a:bodyPr lIns="91425" tIns="91425" rIns="91425" bIns="91425" anchor="t" anchorCtr="0">
            <a:noAutofit/>
          </a:bodyPr>
          <a:lstStyle/>
          <a:p>
            <a:pPr lvl="0">
              <a:spcBef>
                <a:spcPts val="0"/>
              </a:spcBef>
              <a:buNone/>
            </a:pPr>
            <a:r>
              <a:rPr lang="en"/>
              <a:t>From Yu and Buyya’s 2005 Grid Workflow Taxonomy</a:t>
            </a:r>
          </a:p>
        </p:txBody>
      </p:sp>
      <p:pic>
        <p:nvPicPr>
          <p:cNvPr id="593" name="Shape 593"/>
          <p:cNvPicPr preferRelativeResize="0"/>
          <p:nvPr/>
        </p:nvPicPr>
        <p:blipFill>
          <a:blip r:embed="rId3">
            <a:alphaModFix/>
          </a:blip>
          <a:stretch>
            <a:fillRect/>
          </a:stretch>
        </p:blipFill>
        <p:spPr>
          <a:xfrm>
            <a:off x="639500" y="2932074"/>
            <a:ext cx="8047299" cy="2882800"/>
          </a:xfrm>
          <a:prstGeom prst="rect">
            <a:avLst/>
          </a:prstGeom>
          <a:noFill/>
          <a:ln>
            <a:noFill/>
          </a:ln>
        </p:spPr>
      </p:pic>
      <p:sp>
        <p:nvSpPr>
          <p:cNvPr id="594" name="Shape 594"/>
          <p:cNvSpPr txBox="1"/>
          <p:nvPr/>
        </p:nvSpPr>
        <p:spPr>
          <a:xfrm>
            <a:off x="298225" y="1838050"/>
            <a:ext cx="8448900" cy="678600"/>
          </a:xfrm>
          <a:prstGeom prst="rect">
            <a:avLst/>
          </a:prstGeom>
          <a:noFill/>
          <a:ln>
            <a:noFill/>
          </a:ln>
        </p:spPr>
        <p:txBody>
          <a:bodyPr lIns="91425" tIns="91425" rIns="91425" bIns="91425" anchor="t" anchorCtr="0">
            <a:noAutofit/>
          </a:bodyPr>
          <a:lstStyle/>
          <a:p>
            <a:pPr lvl="0" rtl="0">
              <a:spcBef>
                <a:spcPts val="0"/>
              </a:spcBef>
              <a:buNone/>
            </a:pPr>
            <a:r>
              <a:rPr lang="en" sz="2400"/>
              <a:t>For example, where does a language that allows users to manipulate the graph fit? Aren’t some automatic workflows graph based?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9"/>
        <p:cNvGrpSpPr/>
        <p:nvPr/>
      </p:nvGrpSpPr>
      <p:grpSpPr>
        <a:xfrm>
          <a:off x="0" y="0"/>
          <a:ext cx="0" cy="0"/>
          <a:chOff x="0" y="0"/>
          <a:chExt cx="0" cy="0"/>
        </a:xfrm>
      </p:grpSpPr>
      <p:sp>
        <p:nvSpPr>
          <p:cNvPr id="600" name="Shape 600"/>
          <p:cNvSpPr txBox="1"/>
          <p:nvPr/>
        </p:nvSpPr>
        <p:spPr>
          <a:xfrm>
            <a:off x="228600" y="206375"/>
            <a:ext cx="8229600" cy="5769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Why not a taxonomy?</a:t>
            </a:r>
          </a:p>
        </p:txBody>
      </p:sp>
      <p:sp>
        <p:nvSpPr>
          <p:cNvPr id="601" name="Shape 601"/>
          <p:cNvSpPr txBox="1"/>
          <p:nvPr/>
        </p:nvSpPr>
        <p:spPr>
          <a:xfrm>
            <a:off x="298225" y="1838050"/>
            <a:ext cx="8448900" cy="678600"/>
          </a:xfrm>
          <a:prstGeom prst="rect">
            <a:avLst/>
          </a:prstGeom>
          <a:noFill/>
          <a:ln>
            <a:noFill/>
          </a:ln>
        </p:spPr>
        <p:txBody>
          <a:bodyPr lIns="91425" tIns="91425" rIns="91425" bIns="91425" anchor="t" anchorCtr="0">
            <a:noAutofit/>
          </a:bodyPr>
          <a:lstStyle/>
          <a:p>
            <a:pPr lvl="0" rtl="0">
              <a:spcBef>
                <a:spcPts val="0"/>
              </a:spcBef>
              <a:buNone/>
            </a:pPr>
            <a:r>
              <a:rPr lang="en" sz="2400"/>
              <a:t>For example, where does a language that allows users to manipulate the graph fit? Aren’t some automatic workflows graph based?</a:t>
            </a:r>
          </a:p>
        </p:txBody>
      </p:sp>
      <p:sp>
        <p:nvSpPr>
          <p:cNvPr id="602" name="Shape 602"/>
          <p:cNvSpPr txBox="1"/>
          <p:nvPr/>
        </p:nvSpPr>
        <p:spPr>
          <a:xfrm>
            <a:off x="298225" y="3514450"/>
            <a:ext cx="8448900" cy="678600"/>
          </a:xfrm>
          <a:prstGeom prst="rect">
            <a:avLst/>
          </a:prstGeom>
          <a:noFill/>
          <a:ln>
            <a:noFill/>
          </a:ln>
        </p:spPr>
        <p:txBody>
          <a:bodyPr lIns="91425" tIns="91425" rIns="91425" bIns="91425" anchor="t" anchorCtr="0">
            <a:noAutofit/>
          </a:bodyPr>
          <a:lstStyle/>
          <a:p>
            <a:pPr lvl="0" algn="ctr" rtl="0">
              <a:spcBef>
                <a:spcPts val="0"/>
              </a:spcBef>
              <a:buNone/>
            </a:pPr>
            <a:r>
              <a:rPr lang="en" sz="2400" b="1">
                <a:solidFill>
                  <a:srgbClr val="1B5527"/>
                </a:solidFill>
              </a:rPr>
              <a:t>So move away from labeled DAGS (taxonomy trees) to fully unstructured graphs (ontologies)!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7"/>
        <p:cNvGrpSpPr/>
        <p:nvPr/>
      </p:nvGrpSpPr>
      <p:grpSpPr>
        <a:xfrm>
          <a:off x="0" y="0"/>
          <a:ext cx="0" cy="0"/>
          <a:chOff x="0" y="0"/>
          <a:chExt cx="0" cy="0"/>
        </a:xfrm>
      </p:grpSpPr>
      <p:sp>
        <p:nvSpPr>
          <p:cNvPr id="608" name="Shape 608"/>
          <p:cNvSpPr txBox="1"/>
          <p:nvPr/>
        </p:nvSpPr>
        <p:spPr>
          <a:xfrm>
            <a:off x="457200" y="2740025"/>
            <a:ext cx="8229600" cy="554100"/>
          </a:xfrm>
          <a:prstGeom prst="rect">
            <a:avLst/>
          </a:prstGeom>
          <a:noFill/>
          <a:ln>
            <a:noFill/>
          </a:ln>
        </p:spPr>
        <p:txBody>
          <a:bodyPr lIns="90000" tIns="46800" rIns="90000" bIns="46800" anchor="t" anchorCtr="0">
            <a:noAutofit/>
          </a:bodyPr>
          <a:lstStyle/>
          <a:p>
            <a:pPr marL="0" marR="0" lvl="0" indent="0" algn="ctr" rtl="0">
              <a:lnSpc>
                <a:spcPct val="100000"/>
              </a:lnSpc>
              <a:spcBef>
                <a:spcPts val="0"/>
              </a:spcBef>
              <a:spcAft>
                <a:spcPts val="0"/>
              </a:spcAft>
              <a:buClr>
                <a:srgbClr val="006C3A"/>
              </a:buClr>
              <a:buSzPct val="25000"/>
              <a:buFont typeface="Arial"/>
              <a:buNone/>
            </a:pPr>
            <a:r>
              <a:rPr lang="en" sz="3000" b="1">
                <a:solidFill>
                  <a:srgbClr val="006C3A"/>
                </a:solidFill>
              </a:rPr>
              <a:t>Proposal Parts 2 - 4: Describe and Develop Interoperability Layer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3"/>
        <p:cNvGrpSpPr/>
        <p:nvPr/>
      </p:nvGrpSpPr>
      <p:grpSpPr>
        <a:xfrm>
          <a:off x="0" y="0"/>
          <a:ext cx="0" cy="0"/>
          <a:chOff x="0" y="0"/>
          <a:chExt cx="0" cy="0"/>
        </a:xfrm>
      </p:grpSpPr>
      <p:sp>
        <p:nvSpPr>
          <p:cNvPr id="614" name="Shape 614"/>
          <p:cNvSpPr txBox="1"/>
          <p:nvPr/>
        </p:nvSpPr>
        <p:spPr>
          <a:xfrm>
            <a:off x="304800" y="2063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Previous Interoperability Attempts</a:t>
            </a:r>
          </a:p>
        </p:txBody>
      </p:sp>
      <p:sp>
        <p:nvSpPr>
          <p:cNvPr id="615" name="Shape 615"/>
          <p:cNvSpPr txBox="1"/>
          <p:nvPr/>
        </p:nvSpPr>
        <p:spPr>
          <a:xfrm>
            <a:off x="316125" y="1018950"/>
            <a:ext cx="8654700" cy="834300"/>
          </a:xfrm>
          <a:prstGeom prst="rect">
            <a:avLst/>
          </a:prstGeom>
          <a:noFill/>
          <a:ln>
            <a:noFill/>
          </a:ln>
        </p:spPr>
        <p:txBody>
          <a:bodyPr lIns="91425" tIns="91425" rIns="91425" bIns="91425" anchor="t" anchorCtr="0">
            <a:noAutofit/>
          </a:bodyPr>
          <a:lstStyle/>
          <a:p>
            <a:pPr lvl="0" algn="ctr" rtl="0">
              <a:spcBef>
                <a:spcPts val="0"/>
              </a:spcBef>
              <a:buNone/>
            </a:pPr>
            <a:r>
              <a:rPr lang="en" sz="2400"/>
              <a:t>Some prior art exists for WMS interoperability.</a:t>
            </a:r>
          </a:p>
          <a:p>
            <a:pPr lvl="0" rtl="0">
              <a:spcBef>
                <a:spcPts val="0"/>
              </a:spcBef>
              <a:buNone/>
            </a:pPr>
            <a:endParaRPr/>
          </a:p>
        </p:txBody>
      </p:sp>
      <p:pic>
        <p:nvPicPr>
          <p:cNvPr id="616" name="Shape 616"/>
          <p:cNvPicPr preferRelativeResize="0"/>
          <p:nvPr/>
        </p:nvPicPr>
        <p:blipFill>
          <a:blip r:embed="rId3">
            <a:alphaModFix/>
          </a:blip>
          <a:stretch>
            <a:fillRect/>
          </a:stretch>
        </p:blipFill>
        <p:spPr>
          <a:xfrm>
            <a:off x="4677999" y="1853250"/>
            <a:ext cx="4195024" cy="1879950"/>
          </a:xfrm>
          <a:prstGeom prst="rect">
            <a:avLst/>
          </a:prstGeom>
          <a:noFill/>
          <a:ln>
            <a:noFill/>
          </a:ln>
        </p:spPr>
      </p:pic>
      <p:pic>
        <p:nvPicPr>
          <p:cNvPr id="617" name="Shape 617"/>
          <p:cNvPicPr preferRelativeResize="0"/>
          <p:nvPr/>
        </p:nvPicPr>
        <p:blipFill>
          <a:blip r:embed="rId4">
            <a:alphaModFix/>
          </a:blip>
          <a:stretch>
            <a:fillRect/>
          </a:stretch>
        </p:blipFill>
        <p:spPr>
          <a:xfrm>
            <a:off x="4736150" y="3912450"/>
            <a:ext cx="4234676" cy="2615049"/>
          </a:xfrm>
          <a:prstGeom prst="rect">
            <a:avLst/>
          </a:prstGeom>
          <a:noFill/>
          <a:ln>
            <a:noFill/>
          </a:ln>
        </p:spPr>
      </p:pic>
      <p:sp>
        <p:nvSpPr>
          <p:cNvPr id="618" name="Shape 618"/>
          <p:cNvSpPr txBox="1"/>
          <p:nvPr/>
        </p:nvSpPr>
        <p:spPr>
          <a:xfrm>
            <a:off x="250675" y="1951750"/>
            <a:ext cx="4427400" cy="4575600"/>
          </a:xfrm>
          <a:prstGeom prst="rect">
            <a:avLst/>
          </a:prstGeom>
          <a:noFill/>
          <a:ln>
            <a:noFill/>
          </a:ln>
        </p:spPr>
        <p:txBody>
          <a:bodyPr lIns="91425" tIns="91425" rIns="91425" bIns="91425" anchor="t" anchorCtr="0">
            <a:noAutofit/>
          </a:bodyPr>
          <a:lstStyle/>
          <a:p>
            <a:pPr lvl="0">
              <a:spcBef>
                <a:spcPts val="0"/>
              </a:spcBef>
              <a:buNone/>
            </a:pPr>
            <a:r>
              <a:rPr lang="en" sz="2400"/>
              <a:t>Mandel et al. integrated Kepler &amp; Pegasus.</a:t>
            </a:r>
          </a:p>
          <a:p>
            <a:pPr lvl="0">
              <a:spcBef>
                <a:spcPts val="0"/>
              </a:spcBef>
              <a:buNone/>
            </a:pPr>
            <a:endParaRPr sz="2400"/>
          </a:p>
          <a:p>
            <a:pPr lvl="0">
              <a:spcBef>
                <a:spcPts val="0"/>
              </a:spcBef>
              <a:buNone/>
            </a:pPr>
            <a:r>
              <a:rPr lang="en" sz="2400"/>
              <a:t>Brooks et al. integrated Triquetrum &amp; ICE.</a:t>
            </a:r>
          </a:p>
          <a:p>
            <a:pPr lvl="0">
              <a:spcBef>
                <a:spcPts val="0"/>
              </a:spcBef>
              <a:buNone/>
            </a:pPr>
            <a:endParaRPr sz="2400"/>
          </a:p>
          <a:p>
            <a:pPr lvl="0">
              <a:spcBef>
                <a:spcPts val="0"/>
              </a:spcBef>
              <a:buNone/>
            </a:pPr>
            <a:endParaRPr sz="2400"/>
          </a:p>
          <a:p>
            <a:pPr lvl="0">
              <a:spcBef>
                <a:spcPts val="0"/>
              </a:spcBef>
              <a:buNone/>
            </a:pPr>
            <a:r>
              <a:rPr lang="en" sz="2400" b="1">
                <a:solidFill>
                  <a:srgbClr val="FF0000"/>
                </a:solidFill>
              </a:rPr>
              <a:t>But!-</a:t>
            </a:r>
            <a:r>
              <a:rPr lang="en" sz="2400"/>
              <a:t> Both were hardwired, and purely for demonstrational purposes.</a:t>
            </a:r>
          </a:p>
        </p:txBody>
      </p:sp>
      <p:cxnSp>
        <p:nvCxnSpPr>
          <p:cNvPr id="619" name="Shape 619"/>
          <p:cNvCxnSpPr/>
          <p:nvPr/>
        </p:nvCxnSpPr>
        <p:spPr>
          <a:xfrm>
            <a:off x="3133550" y="3688625"/>
            <a:ext cx="2327700" cy="796800"/>
          </a:xfrm>
          <a:prstGeom prst="straightConnector1">
            <a:avLst/>
          </a:prstGeom>
          <a:noFill/>
          <a:ln w="28575" cap="flat" cmpd="sng">
            <a:solidFill>
              <a:schemeClr val="dk2"/>
            </a:solidFill>
            <a:prstDash val="solid"/>
            <a:round/>
            <a:headEnd type="none" w="lg" len="lg"/>
            <a:tailEnd type="stealth" w="lg" len="lg"/>
          </a:ln>
        </p:spPr>
      </p:cxnSp>
      <p:cxnSp>
        <p:nvCxnSpPr>
          <p:cNvPr id="620" name="Shape 620"/>
          <p:cNvCxnSpPr/>
          <p:nvPr/>
        </p:nvCxnSpPr>
        <p:spPr>
          <a:xfrm>
            <a:off x="2139775" y="2506850"/>
            <a:ext cx="3231900" cy="241800"/>
          </a:xfrm>
          <a:prstGeom prst="straightConnector1">
            <a:avLst/>
          </a:prstGeom>
          <a:noFill/>
          <a:ln w="28575" cap="flat" cmpd="sng">
            <a:solidFill>
              <a:schemeClr val="dk2"/>
            </a:solidFill>
            <a:prstDash val="solid"/>
            <a:round/>
            <a:headEnd type="none" w="lg" len="lg"/>
            <a:tailEnd type="stealth" w="lg" len="lg"/>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5"/>
        <p:cNvGrpSpPr/>
        <p:nvPr/>
      </p:nvGrpSpPr>
      <p:grpSpPr>
        <a:xfrm>
          <a:off x="0" y="0"/>
          <a:ext cx="0" cy="0"/>
          <a:chOff x="0" y="0"/>
          <a:chExt cx="0" cy="0"/>
        </a:xfrm>
      </p:grpSpPr>
      <p:sp>
        <p:nvSpPr>
          <p:cNvPr id="626" name="Shape 626"/>
          <p:cNvSpPr txBox="1"/>
          <p:nvPr/>
        </p:nvSpPr>
        <p:spPr>
          <a:xfrm>
            <a:off x="304800" y="2063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Types of Interoperability</a:t>
            </a:r>
          </a:p>
        </p:txBody>
      </p:sp>
      <p:sp>
        <p:nvSpPr>
          <p:cNvPr id="627" name="Shape 627"/>
          <p:cNvSpPr txBox="1"/>
          <p:nvPr/>
        </p:nvSpPr>
        <p:spPr>
          <a:xfrm>
            <a:off x="316125" y="1018950"/>
            <a:ext cx="8654700" cy="834300"/>
          </a:xfrm>
          <a:prstGeom prst="rect">
            <a:avLst/>
          </a:prstGeom>
          <a:noFill/>
          <a:ln>
            <a:noFill/>
          </a:ln>
        </p:spPr>
        <p:txBody>
          <a:bodyPr lIns="91425" tIns="91425" rIns="91425" bIns="91425" anchor="t" anchorCtr="0">
            <a:noAutofit/>
          </a:bodyPr>
          <a:lstStyle/>
          <a:p>
            <a:pPr lvl="0" rtl="0">
              <a:spcBef>
                <a:spcPts val="0"/>
              </a:spcBef>
              <a:buNone/>
            </a:pPr>
            <a:r>
              <a:rPr lang="en" sz="2400"/>
              <a:t>A detailed ontology exposes levels and types of interoperability!</a:t>
            </a:r>
          </a:p>
        </p:txBody>
      </p:sp>
      <p:sp>
        <p:nvSpPr>
          <p:cNvPr id="628" name="Shape 628"/>
          <p:cNvSpPr txBox="1"/>
          <p:nvPr/>
        </p:nvSpPr>
        <p:spPr>
          <a:xfrm>
            <a:off x="250675" y="1951750"/>
            <a:ext cx="8283600" cy="2193600"/>
          </a:xfrm>
          <a:prstGeom prst="rect">
            <a:avLst/>
          </a:prstGeom>
          <a:noFill/>
          <a:ln>
            <a:noFill/>
          </a:ln>
        </p:spPr>
        <p:txBody>
          <a:bodyPr lIns="91425" tIns="91425" rIns="91425" bIns="91425" anchor="t" anchorCtr="0">
            <a:noAutofit/>
          </a:bodyPr>
          <a:lstStyle/>
          <a:p>
            <a:pPr marL="457200" lvl="0" indent="-381000" rtl="0">
              <a:spcBef>
                <a:spcPts val="0"/>
              </a:spcBef>
              <a:buSzPct val="100000"/>
              <a:buChar char="●"/>
            </a:pPr>
            <a:r>
              <a:rPr lang="en" sz="2400"/>
              <a:t>Call other WMS (both previous examples)</a:t>
            </a:r>
          </a:p>
          <a:p>
            <a:pPr marL="457200" lvl="0" indent="-381000" rtl="0">
              <a:spcBef>
                <a:spcPts val="0"/>
              </a:spcBef>
              <a:buSzPct val="100000"/>
              <a:buChar char="●"/>
            </a:pPr>
            <a:r>
              <a:rPr lang="en" sz="2400"/>
              <a:t>Natively execute</a:t>
            </a:r>
          </a:p>
          <a:p>
            <a:pPr marL="457200" lvl="0" indent="-381000" rtl="0">
              <a:spcBef>
                <a:spcPts val="0"/>
              </a:spcBef>
              <a:buSzPct val="100000"/>
              <a:buChar char="●"/>
            </a:pPr>
            <a:r>
              <a:rPr lang="en" sz="2400"/>
              <a:t>Translate/transcode descriptions completely, e.g. - with XSLT</a:t>
            </a:r>
          </a:p>
          <a:p>
            <a:pPr marL="457200" lvl="0" indent="-381000" rtl="0">
              <a:spcBef>
                <a:spcPts val="0"/>
              </a:spcBef>
              <a:buSzPct val="100000"/>
              <a:buChar char="●"/>
            </a:pPr>
            <a:r>
              <a:rPr lang="en" sz="2400"/>
              <a:t>Map descriptions using data integration tools like Karma</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3"/>
        <p:cNvGrpSpPr/>
        <p:nvPr/>
      </p:nvGrpSpPr>
      <p:grpSpPr>
        <a:xfrm>
          <a:off x="0" y="0"/>
          <a:ext cx="0" cy="0"/>
          <a:chOff x="0" y="0"/>
          <a:chExt cx="0" cy="0"/>
        </a:xfrm>
      </p:grpSpPr>
      <p:sp>
        <p:nvSpPr>
          <p:cNvPr id="634" name="Shape 634"/>
          <p:cNvSpPr txBox="1"/>
          <p:nvPr/>
        </p:nvSpPr>
        <p:spPr>
          <a:xfrm>
            <a:off x="304800" y="2063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Use ICE as a development incubator</a:t>
            </a:r>
          </a:p>
        </p:txBody>
      </p:sp>
      <p:sp>
        <p:nvSpPr>
          <p:cNvPr id="635" name="Shape 635"/>
          <p:cNvSpPr txBox="1"/>
          <p:nvPr/>
        </p:nvSpPr>
        <p:spPr>
          <a:xfrm>
            <a:off x="316125" y="1018950"/>
            <a:ext cx="8654700" cy="834300"/>
          </a:xfrm>
          <a:prstGeom prst="rect">
            <a:avLst/>
          </a:prstGeom>
          <a:noFill/>
          <a:ln>
            <a:noFill/>
          </a:ln>
        </p:spPr>
        <p:txBody>
          <a:bodyPr lIns="91425" tIns="91425" rIns="91425" bIns="91425" anchor="t" anchorCtr="0">
            <a:noAutofit/>
          </a:bodyPr>
          <a:lstStyle/>
          <a:p>
            <a:pPr lvl="0" rtl="0">
              <a:spcBef>
                <a:spcPts val="0"/>
              </a:spcBef>
              <a:buNone/>
            </a:pPr>
            <a:r>
              <a:rPr lang="en" sz="2400"/>
              <a:t>ICE has unique properties that favor it as an incubator for the interoperability layer:</a:t>
            </a:r>
          </a:p>
        </p:txBody>
      </p:sp>
      <p:sp>
        <p:nvSpPr>
          <p:cNvPr id="636" name="Shape 636"/>
          <p:cNvSpPr txBox="1"/>
          <p:nvPr/>
        </p:nvSpPr>
        <p:spPr>
          <a:xfrm>
            <a:off x="250675" y="1951750"/>
            <a:ext cx="3876600" cy="4521300"/>
          </a:xfrm>
          <a:prstGeom prst="rect">
            <a:avLst/>
          </a:prstGeom>
          <a:noFill/>
          <a:ln>
            <a:noFill/>
          </a:ln>
        </p:spPr>
        <p:txBody>
          <a:bodyPr lIns="91425" tIns="91425" rIns="91425" bIns="91425" anchor="t" anchorCtr="0">
            <a:noAutofit/>
          </a:bodyPr>
          <a:lstStyle/>
          <a:p>
            <a:pPr marL="457200" lvl="0" indent="-381000" rtl="0">
              <a:spcBef>
                <a:spcPts val="0"/>
              </a:spcBef>
              <a:buSzPct val="100000"/>
              <a:buChar char="●"/>
            </a:pPr>
            <a:r>
              <a:rPr lang="en" sz="2400"/>
              <a:t>“Done it before”</a:t>
            </a:r>
          </a:p>
          <a:p>
            <a:pPr marL="457200" lvl="0" indent="-381000" rtl="0">
              <a:spcBef>
                <a:spcPts val="0"/>
              </a:spcBef>
              <a:buSzPct val="100000"/>
              <a:buChar char="●"/>
            </a:pPr>
            <a:r>
              <a:rPr lang="en" sz="2400"/>
              <a:t>Standard API</a:t>
            </a:r>
          </a:p>
          <a:p>
            <a:pPr marL="457200" lvl="0" indent="-381000" rtl="0">
              <a:spcBef>
                <a:spcPts val="0"/>
              </a:spcBef>
              <a:buSzPct val="100000"/>
              <a:buChar char="●"/>
            </a:pPr>
            <a:r>
              <a:rPr lang="en" sz="2400"/>
              <a:t>Generates most of its own extension code</a:t>
            </a:r>
          </a:p>
          <a:p>
            <a:pPr marL="457200" lvl="0" indent="-381000" rtl="0">
              <a:spcBef>
                <a:spcPts val="0"/>
              </a:spcBef>
              <a:buSzPct val="100000"/>
              <a:buChar char="●"/>
            </a:pPr>
            <a:r>
              <a:rPr lang="en" sz="2400"/>
              <a:t>Workflows based on standard languages (Java and Python)</a:t>
            </a:r>
          </a:p>
          <a:p>
            <a:pPr marL="457200" lvl="0" indent="-381000" rtl="0">
              <a:spcBef>
                <a:spcPts val="0"/>
              </a:spcBef>
              <a:buSzPct val="100000"/>
              <a:buChar char="●"/>
            </a:pPr>
            <a:r>
              <a:rPr lang="en" sz="2400"/>
              <a:t>Already wired for web service infrastructure</a:t>
            </a:r>
          </a:p>
          <a:p>
            <a:pPr marL="457200" lvl="0" indent="-381000" rtl="0">
              <a:spcBef>
                <a:spcPts val="0"/>
              </a:spcBef>
              <a:buSzPct val="100000"/>
              <a:buChar char="●"/>
            </a:pPr>
            <a:r>
              <a:rPr lang="en" sz="2400"/>
              <a:t>Successfully incubated two other projects</a:t>
            </a:r>
          </a:p>
        </p:txBody>
      </p:sp>
      <p:pic>
        <p:nvPicPr>
          <p:cNvPr id="637" name="Shape 637"/>
          <p:cNvPicPr preferRelativeResize="0"/>
          <p:nvPr/>
        </p:nvPicPr>
        <p:blipFill>
          <a:blip r:embed="rId3">
            <a:alphaModFix/>
          </a:blip>
          <a:stretch>
            <a:fillRect/>
          </a:stretch>
        </p:blipFill>
        <p:spPr>
          <a:xfrm>
            <a:off x="4299725" y="2247175"/>
            <a:ext cx="4234676" cy="2615049"/>
          </a:xfrm>
          <a:prstGeom prst="rect">
            <a:avLst/>
          </a:prstGeom>
          <a:noFill/>
          <a:ln>
            <a:noFill/>
          </a:ln>
        </p:spPr>
      </p:pic>
      <p:cxnSp>
        <p:nvCxnSpPr>
          <p:cNvPr id="638" name="Shape 638"/>
          <p:cNvCxnSpPr/>
          <p:nvPr/>
        </p:nvCxnSpPr>
        <p:spPr>
          <a:xfrm>
            <a:off x="2963450" y="2211400"/>
            <a:ext cx="1351800" cy="456600"/>
          </a:xfrm>
          <a:prstGeom prst="straightConnector1">
            <a:avLst/>
          </a:prstGeom>
          <a:noFill/>
          <a:ln w="28575" cap="flat" cmpd="sng">
            <a:solidFill>
              <a:schemeClr val="dk2"/>
            </a:solidFill>
            <a:prstDash val="solid"/>
            <a:round/>
            <a:headEnd type="none" w="lg" len="lg"/>
            <a:tailEnd type="stealth" w="lg" len="lg"/>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
        <p:cNvGrpSpPr/>
        <p:nvPr/>
      </p:nvGrpSpPr>
      <p:grpSpPr>
        <a:xfrm>
          <a:off x="0" y="0"/>
          <a:ext cx="0" cy="0"/>
          <a:chOff x="0" y="0"/>
          <a:chExt cx="0" cy="0"/>
        </a:xfrm>
      </p:grpSpPr>
      <p:sp>
        <p:nvSpPr>
          <p:cNvPr id="140" name="Shape 140"/>
          <p:cNvSpPr txBox="1"/>
          <p:nvPr/>
        </p:nvSpPr>
        <p:spPr>
          <a:xfrm>
            <a:off x="457200" y="2825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Scientific Workflows</a:t>
            </a:r>
          </a:p>
        </p:txBody>
      </p:sp>
      <p:sp>
        <p:nvSpPr>
          <p:cNvPr id="141" name="Shape 141"/>
          <p:cNvSpPr txBox="1"/>
          <p:nvPr/>
        </p:nvSpPr>
        <p:spPr>
          <a:xfrm>
            <a:off x="551100" y="1289475"/>
            <a:ext cx="8135700" cy="3867600"/>
          </a:xfrm>
          <a:prstGeom prst="rect">
            <a:avLst/>
          </a:prstGeom>
          <a:noFill/>
          <a:ln>
            <a:noFill/>
          </a:ln>
        </p:spPr>
        <p:txBody>
          <a:bodyPr lIns="91425" tIns="91425" rIns="91425" bIns="91425" anchor="t" anchorCtr="0">
            <a:noAutofit/>
          </a:bodyPr>
          <a:lstStyle/>
          <a:p>
            <a:pPr lvl="0">
              <a:spcBef>
                <a:spcPts val="0"/>
              </a:spcBef>
              <a:buNone/>
            </a:pPr>
            <a:r>
              <a:rPr lang="en" sz="2400"/>
              <a:t>Started by applying business workflow ideas to scientific problems in e-Science around 2000….</a:t>
            </a:r>
          </a:p>
          <a:p>
            <a:pPr lvl="0">
              <a:spcBef>
                <a:spcPts val="0"/>
              </a:spcBef>
              <a:buNone/>
            </a:pPr>
            <a:endParaRPr sz="2400"/>
          </a:p>
          <a:p>
            <a:pPr lvl="0">
              <a:spcBef>
                <a:spcPts val="0"/>
              </a:spcBef>
              <a:buNone/>
            </a:pPr>
            <a:endParaRPr sz="2400"/>
          </a:p>
          <a:p>
            <a:pPr lvl="0">
              <a:spcBef>
                <a:spcPts val="0"/>
              </a:spcBef>
              <a:buNone/>
            </a:pPr>
            <a:r>
              <a:rPr lang="en" sz="2400"/>
              <a:t>… or by automating modeling and simulation activities in the late 1990s…</a:t>
            </a:r>
          </a:p>
          <a:p>
            <a:pPr lvl="0">
              <a:spcBef>
                <a:spcPts val="0"/>
              </a:spcBef>
              <a:buNone/>
            </a:pPr>
            <a:endParaRPr sz="2400"/>
          </a:p>
          <a:p>
            <a:pPr lvl="0">
              <a:spcBef>
                <a:spcPts val="0"/>
              </a:spcBef>
              <a:buNone/>
            </a:pPr>
            <a:endParaRPr sz="2400"/>
          </a:p>
          <a:p>
            <a:pPr lvl="0" rtl="0">
              <a:spcBef>
                <a:spcPts val="0"/>
              </a:spcBef>
              <a:buNone/>
            </a:pPr>
            <a:r>
              <a:rPr lang="en" sz="2400"/>
              <a:t>… or by grad students with Bourne/BASH scripting data analysis in the late 1980s...</a:t>
            </a:r>
          </a:p>
        </p:txBody>
      </p:sp>
      <p:sp>
        <p:nvSpPr>
          <p:cNvPr id="142" name="Shape 142"/>
          <p:cNvSpPr txBox="1"/>
          <p:nvPr/>
        </p:nvSpPr>
        <p:spPr>
          <a:xfrm>
            <a:off x="805775" y="5524000"/>
            <a:ext cx="7493700" cy="1074300"/>
          </a:xfrm>
          <a:prstGeom prst="rect">
            <a:avLst/>
          </a:prstGeom>
          <a:noFill/>
          <a:ln>
            <a:noFill/>
          </a:ln>
        </p:spPr>
        <p:txBody>
          <a:bodyPr lIns="91425" tIns="91425" rIns="91425" bIns="91425" anchor="t" anchorCtr="0">
            <a:noAutofit/>
          </a:bodyPr>
          <a:lstStyle/>
          <a:p>
            <a:pPr lvl="0">
              <a:spcBef>
                <a:spcPts val="0"/>
              </a:spcBef>
              <a:buNone/>
            </a:pPr>
            <a:r>
              <a:rPr lang="en" sz="2400" b="1" i="1">
                <a:solidFill>
                  <a:srgbClr val="1B5527"/>
                </a:solidFill>
              </a:rPr>
              <a:t>Not clear in the absence of a standard definition!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3"/>
        <p:cNvGrpSpPr/>
        <p:nvPr/>
      </p:nvGrpSpPr>
      <p:grpSpPr>
        <a:xfrm>
          <a:off x="0" y="0"/>
          <a:ext cx="0" cy="0"/>
          <a:chOff x="0" y="0"/>
          <a:chExt cx="0" cy="0"/>
        </a:xfrm>
      </p:grpSpPr>
      <p:sp>
        <p:nvSpPr>
          <p:cNvPr id="644" name="Shape 644"/>
          <p:cNvSpPr txBox="1"/>
          <p:nvPr/>
        </p:nvSpPr>
        <p:spPr>
          <a:xfrm>
            <a:off x="304800" y="206375"/>
            <a:ext cx="83820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Interoperability Enables Workflow Campaigns</a:t>
            </a:r>
          </a:p>
        </p:txBody>
      </p:sp>
      <p:pic>
        <p:nvPicPr>
          <p:cNvPr id="645" name="Shape 645"/>
          <p:cNvPicPr preferRelativeResize="0"/>
          <p:nvPr/>
        </p:nvPicPr>
        <p:blipFill>
          <a:blip r:embed="rId3">
            <a:alphaModFix/>
          </a:blip>
          <a:stretch>
            <a:fillRect/>
          </a:stretch>
        </p:blipFill>
        <p:spPr>
          <a:xfrm>
            <a:off x="152400" y="2005650"/>
            <a:ext cx="8839201" cy="3678057"/>
          </a:xfrm>
          <a:prstGeom prst="rect">
            <a:avLst/>
          </a:prstGeom>
          <a:noFill/>
          <a:ln>
            <a:noFill/>
          </a:ln>
        </p:spPr>
      </p:pic>
      <p:sp>
        <p:nvSpPr>
          <p:cNvPr id="646" name="Shape 646"/>
          <p:cNvSpPr txBox="1"/>
          <p:nvPr/>
        </p:nvSpPr>
        <p:spPr>
          <a:xfrm>
            <a:off x="6490925" y="5658300"/>
            <a:ext cx="2551500" cy="277500"/>
          </a:xfrm>
          <a:prstGeom prst="rect">
            <a:avLst/>
          </a:prstGeom>
          <a:noFill/>
          <a:ln>
            <a:noFill/>
          </a:ln>
        </p:spPr>
        <p:txBody>
          <a:bodyPr lIns="91425" tIns="91425" rIns="91425" bIns="91425" anchor="t" anchorCtr="0">
            <a:noAutofit/>
          </a:bodyPr>
          <a:lstStyle/>
          <a:p>
            <a:pPr lvl="0">
              <a:spcBef>
                <a:spcPts val="0"/>
              </a:spcBef>
              <a:buNone/>
            </a:pPr>
            <a:r>
              <a:rPr lang="en"/>
              <a:t>ORNL ICEMAN Proposal</a:t>
            </a:r>
          </a:p>
        </p:txBody>
      </p:sp>
      <p:sp>
        <p:nvSpPr>
          <p:cNvPr id="647" name="Shape 647"/>
          <p:cNvSpPr txBox="1"/>
          <p:nvPr/>
        </p:nvSpPr>
        <p:spPr>
          <a:xfrm>
            <a:off x="316125" y="1018950"/>
            <a:ext cx="8654700" cy="834300"/>
          </a:xfrm>
          <a:prstGeom prst="rect">
            <a:avLst/>
          </a:prstGeom>
          <a:noFill/>
          <a:ln>
            <a:noFill/>
          </a:ln>
        </p:spPr>
        <p:txBody>
          <a:bodyPr lIns="91425" tIns="91425" rIns="91425" bIns="91425" anchor="t" anchorCtr="0">
            <a:noAutofit/>
          </a:bodyPr>
          <a:lstStyle/>
          <a:p>
            <a:pPr lvl="0" algn="ctr" rtl="0">
              <a:spcBef>
                <a:spcPts val="0"/>
              </a:spcBef>
              <a:buNone/>
            </a:pPr>
            <a:r>
              <a:rPr lang="en" sz="2400"/>
              <a:t>ORNL’s ICEMAN project exposes such a campaign for neutron science!</a:t>
            </a:r>
          </a:p>
        </p:txBody>
      </p:sp>
      <p:sp>
        <p:nvSpPr>
          <p:cNvPr id="648" name="Shape 648"/>
          <p:cNvSpPr txBox="1"/>
          <p:nvPr/>
        </p:nvSpPr>
        <p:spPr>
          <a:xfrm>
            <a:off x="697125" y="6048150"/>
            <a:ext cx="4218900" cy="554100"/>
          </a:xfrm>
          <a:prstGeom prst="rect">
            <a:avLst/>
          </a:prstGeom>
          <a:noFill/>
          <a:ln>
            <a:noFill/>
          </a:ln>
        </p:spPr>
        <p:txBody>
          <a:bodyPr lIns="91425" tIns="91425" rIns="91425" bIns="91425" anchor="t" anchorCtr="0">
            <a:noAutofit/>
          </a:bodyPr>
          <a:lstStyle/>
          <a:p>
            <a:pPr lvl="0" rtl="0">
              <a:spcBef>
                <a:spcPts val="0"/>
              </a:spcBef>
              <a:buNone/>
            </a:pPr>
            <a:r>
              <a:rPr lang="en" sz="2400" b="1">
                <a:solidFill>
                  <a:srgbClr val="1B5527"/>
                </a:solidFill>
              </a:rPr>
              <a:t>Requires multiple WMSes!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3"/>
        <p:cNvGrpSpPr/>
        <p:nvPr/>
      </p:nvGrpSpPr>
      <p:grpSpPr>
        <a:xfrm>
          <a:off x="0" y="0"/>
          <a:ext cx="0" cy="0"/>
          <a:chOff x="0" y="0"/>
          <a:chExt cx="0" cy="0"/>
        </a:xfrm>
      </p:grpSpPr>
      <p:sp>
        <p:nvSpPr>
          <p:cNvPr id="654" name="Shape 654"/>
          <p:cNvSpPr txBox="1"/>
          <p:nvPr/>
        </p:nvSpPr>
        <p:spPr>
          <a:xfrm>
            <a:off x="304800" y="206375"/>
            <a:ext cx="83820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Interoperability Enables Workflow Campaigns</a:t>
            </a:r>
          </a:p>
        </p:txBody>
      </p:sp>
      <p:pic>
        <p:nvPicPr>
          <p:cNvPr id="655" name="Shape 655"/>
          <p:cNvPicPr preferRelativeResize="0"/>
          <p:nvPr/>
        </p:nvPicPr>
        <p:blipFill>
          <a:blip r:embed="rId3">
            <a:alphaModFix/>
          </a:blip>
          <a:stretch>
            <a:fillRect/>
          </a:stretch>
        </p:blipFill>
        <p:spPr>
          <a:xfrm>
            <a:off x="152400" y="2005650"/>
            <a:ext cx="8839201" cy="3678057"/>
          </a:xfrm>
          <a:prstGeom prst="rect">
            <a:avLst/>
          </a:prstGeom>
          <a:noFill/>
          <a:ln>
            <a:noFill/>
          </a:ln>
        </p:spPr>
      </p:pic>
      <p:sp>
        <p:nvSpPr>
          <p:cNvPr id="656" name="Shape 656"/>
          <p:cNvSpPr/>
          <p:nvPr/>
        </p:nvSpPr>
        <p:spPr>
          <a:xfrm>
            <a:off x="179050" y="1862225"/>
            <a:ext cx="5130000" cy="1844400"/>
          </a:xfrm>
          <a:prstGeom prst="rect">
            <a:avLst/>
          </a:prstGeom>
          <a:noFill/>
          <a:ln w="28575" cap="flat" cmpd="sng">
            <a:solidFill>
              <a:srgbClr val="6D9EE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7" name="Shape 657"/>
          <p:cNvSpPr txBox="1"/>
          <p:nvPr/>
        </p:nvSpPr>
        <p:spPr>
          <a:xfrm>
            <a:off x="6490925" y="5658300"/>
            <a:ext cx="2551500" cy="277500"/>
          </a:xfrm>
          <a:prstGeom prst="rect">
            <a:avLst/>
          </a:prstGeom>
          <a:noFill/>
          <a:ln>
            <a:noFill/>
          </a:ln>
        </p:spPr>
        <p:txBody>
          <a:bodyPr lIns="91425" tIns="91425" rIns="91425" bIns="91425" anchor="t" anchorCtr="0">
            <a:noAutofit/>
          </a:bodyPr>
          <a:lstStyle/>
          <a:p>
            <a:pPr lvl="0" rtl="0">
              <a:spcBef>
                <a:spcPts val="0"/>
              </a:spcBef>
              <a:buNone/>
            </a:pPr>
            <a:r>
              <a:rPr lang="en"/>
              <a:t>ORNL ICEMAN Proposal</a:t>
            </a:r>
          </a:p>
        </p:txBody>
      </p:sp>
      <p:sp>
        <p:nvSpPr>
          <p:cNvPr id="658" name="Shape 658"/>
          <p:cNvSpPr txBox="1"/>
          <p:nvPr/>
        </p:nvSpPr>
        <p:spPr>
          <a:xfrm>
            <a:off x="295450" y="1074350"/>
            <a:ext cx="3240900" cy="613200"/>
          </a:xfrm>
          <a:prstGeom prst="rect">
            <a:avLst/>
          </a:prstGeom>
          <a:noFill/>
          <a:ln>
            <a:noFill/>
          </a:ln>
        </p:spPr>
        <p:txBody>
          <a:bodyPr lIns="91425" tIns="91425" rIns="91425" bIns="91425" anchor="t" anchorCtr="0">
            <a:noAutofit/>
          </a:bodyPr>
          <a:lstStyle/>
          <a:p>
            <a:pPr lvl="0" rtl="0">
              <a:spcBef>
                <a:spcPts val="0"/>
              </a:spcBef>
              <a:buNone/>
            </a:pPr>
            <a:r>
              <a:rPr lang="en" sz="2400"/>
              <a:t>Grid workflow engine</a:t>
            </a:r>
          </a:p>
        </p:txBody>
      </p:sp>
      <p:cxnSp>
        <p:nvCxnSpPr>
          <p:cNvPr id="659" name="Shape 659"/>
          <p:cNvCxnSpPr/>
          <p:nvPr/>
        </p:nvCxnSpPr>
        <p:spPr>
          <a:xfrm>
            <a:off x="3249950" y="1495150"/>
            <a:ext cx="617700" cy="268500"/>
          </a:xfrm>
          <a:prstGeom prst="straightConnector1">
            <a:avLst/>
          </a:prstGeom>
          <a:noFill/>
          <a:ln w="28575" cap="flat" cmpd="sng">
            <a:solidFill>
              <a:schemeClr val="dk2"/>
            </a:solidFill>
            <a:prstDash val="solid"/>
            <a:round/>
            <a:headEnd type="none" w="lg" len="lg"/>
            <a:tailEnd type="stealth" w="lg" len="lg"/>
          </a:ln>
        </p:spPr>
      </p:cxnSp>
      <p:sp>
        <p:nvSpPr>
          <p:cNvPr id="660" name="Shape 660"/>
          <p:cNvSpPr/>
          <p:nvPr/>
        </p:nvSpPr>
        <p:spPr>
          <a:xfrm>
            <a:off x="5436850" y="1862225"/>
            <a:ext cx="3050700" cy="2085900"/>
          </a:xfrm>
          <a:prstGeom prst="rect">
            <a:avLst/>
          </a:prstGeom>
          <a:noFill/>
          <a:ln w="28575" cap="flat" cmpd="sng">
            <a:solidFill>
              <a:srgbClr val="93C47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1" name="Shape 661"/>
          <p:cNvSpPr/>
          <p:nvPr/>
        </p:nvSpPr>
        <p:spPr>
          <a:xfrm>
            <a:off x="179050" y="3843425"/>
            <a:ext cx="1772700" cy="1492500"/>
          </a:xfrm>
          <a:prstGeom prst="rect">
            <a:avLst/>
          </a:prstGeom>
          <a:noFill/>
          <a:ln w="28575" cap="flat" cmpd="sng">
            <a:solidFill>
              <a:srgbClr val="93C47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2" name="Shape 662"/>
          <p:cNvSpPr/>
          <p:nvPr/>
        </p:nvSpPr>
        <p:spPr>
          <a:xfrm>
            <a:off x="2160250" y="3843425"/>
            <a:ext cx="6831300" cy="1844400"/>
          </a:xfrm>
          <a:prstGeom prst="rect">
            <a:avLst/>
          </a:prstGeom>
          <a:noFill/>
          <a:ln w="28575" cap="flat" cmpd="sng">
            <a:solidFill>
              <a:srgbClr val="F1C23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3" name="Shape 663"/>
          <p:cNvSpPr txBox="1"/>
          <p:nvPr/>
        </p:nvSpPr>
        <p:spPr>
          <a:xfrm>
            <a:off x="5400850" y="1150550"/>
            <a:ext cx="3240900" cy="613200"/>
          </a:xfrm>
          <a:prstGeom prst="rect">
            <a:avLst/>
          </a:prstGeom>
          <a:noFill/>
          <a:ln>
            <a:noFill/>
          </a:ln>
        </p:spPr>
        <p:txBody>
          <a:bodyPr lIns="91425" tIns="91425" rIns="91425" bIns="91425" anchor="t" anchorCtr="0">
            <a:noAutofit/>
          </a:bodyPr>
          <a:lstStyle/>
          <a:p>
            <a:pPr lvl="0" rtl="0">
              <a:spcBef>
                <a:spcPts val="0"/>
              </a:spcBef>
              <a:buNone/>
            </a:pPr>
            <a:r>
              <a:rPr lang="en" sz="2400"/>
              <a:t>AiiDA+ICE</a:t>
            </a:r>
          </a:p>
        </p:txBody>
      </p:sp>
      <p:cxnSp>
        <p:nvCxnSpPr>
          <p:cNvPr id="664" name="Shape 664"/>
          <p:cNvCxnSpPr/>
          <p:nvPr/>
        </p:nvCxnSpPr>
        <p:spPr>
          <a:xfrm>
            <a:off x="6297950" y="1571350"/>
            <a:ext cx="617700" cy="268500"/>
          </a:xfrm>
          <a:prstGeom prst="straightConnector1">
            <a:avLst/>
          </a:prstGeom>
          <a:noFill/>
          <a:ln w="28575" cap="flat" cmpd="sng">
            <a:solidFill>
              <a:schemeClr val="dk2"/>
            </a:solidFill>
            <a:prstDash val="solid"/>
            <a:round/>
            <a:headEnd type="none" w="lg" len="lg"/>
            <a:tailEnd type="stealth" w="lg" len="lg"/>
          </a:ln>
        </p:spPr>
      </p:cxnSp>
      <p:sp>
        <p:nvSpPr>
          <p:cNvPr id="665" name="Shape 665"/>
          <p:cNvSpPr txBox="1"/>
          <p:nvPr/>
        </p:nvSpPr>
        <p:spPr>
          <a:xfrm>
            <a:off x="2657650" y="5874950"/>
            <a:ext cx="726600" cy="613200"/>
          </a:xfrm>
          <a:prstGeom prst="rect">
            <a:avLst/>
          </a:prstGeom>
          <a:noFill/>
          <a:ln>
            <a:noFill/>
          </a:ln>
        </p:spPr>
        <p:txBody>
          <a:bodyPr lIns="91425" tIns="91425" rIns="91425" bIns="91425" anchor="t" anchorCtr="0">
            <a:noAutofit/>
          </a:bodyPr>
          <a:lstStyle/>
          <a:p>
            <a:pPr lvl="0" rtl="0">
              <a:spcBef>
                <a:spcPts val="0"/>
              </a:spcBef>
              <a:buNone/>
            </a:pPr>
            <a:r>
              <a:rPr lang="en" sz="2400"/>
              <a:t>ICE</a:t>
            </a:r>
          </a:p>
        </p:txBody>
      </p:sp>
      <p:cxnSp>
        <p:nvCxnSpPr>
          <p:cNvPr id="666" name="Shape 666"/>
          <p:cNvCxnSpPr>
            <a:stCxn id="665" idx="3"/>
          </p:cNvCxnSpPr>
          <p:nvPr/>
        </p:nvCxnSpPr>
        <p:spPr>
          <a:xfrm rot="10800000" flipH="1">
            <a:off x="3384250" y="5801750"/>
            <a:ext cx="939900" cy="379800"/>
          </a:xfrm>
          <a:prstGeom prst="straightConnector1">
            <a:avLst/>
          </a:prstGeom>
          <a:noFill/>
          <a:ln w="28575" cap="flat" cmpd="sng">
            <a:solidFill>
              <a:schemeClr val="dk2"/>
            </a:solidFill>
            <a:prstDash val="solid"/>
            <a:round/>
            <a:headEnd type="none" w="lg" len="lg"/>
            <a:tailEnd type="stealth" w="lg" len="lg"/>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1"/>
        <p:cNvGrpSpPr/>
        <p:nvPr/>
      </p:nvGrpSpPr>
      <p:grpSpPr>
        <a:xfrm>
          <a:off x="0" y="0"/>
          <a:ext cx="0" cy="0"/>
          <a:chOff x="0" y="0"/>
          <a:chExt cx="0" cy="0"/>
        </a:xfrm>
      </p:grpSpPr>
      <p:sp>
        <p:nvSpPr>
          <p:cNvPr id="672" name="Shape 672"/>
          <p:cNvSpPr txBox="1"/>
          <p:nvPr/>
        </p:nvSpPr>
        <p:spPr>
          <a:xfrm>
            <a:off x="304800" y="206375"/>
            <a:ext cx="83820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Other relevant areas</a:t>
            </a:r>
          </a:p>
        </p:txBody>
      </p:sp>
      <p:sp>
        <p:nvSpPr>
          <p:cNvPr id="673" name="Shape 673"/>
          <p:cNvSpPr txBox="1"/>
          <p:nvPr/>
        </p:nvSpPr>
        <p:spPr>
          <a:xfrm>
            <a:off x="250675" y="1189750"/>
            <a:ext cx="8283600" cy="1093200"/>
          </a:xfrm>
          <a:prstGeom prst="rect">
            <a:avLst/>
          </a:prstGeom>
          <a:noFill/>
          <a:ln>
            <a:noFill/>
          </a:ln>
        </p:spPr>
        <p:txBody>
          <a:bodyPr lIns="91425" tIns="91425" rIns="91425" bIns="91425" anchor="t" anchorCtr="0">
            <a:noAutofit/>
          </a:bodyPr>
          <a:lstStyle/>
          <a:p>
            <a:pPr marL="457200" lvl="0" indent="-381000" rtl="0">
              <a:spcBef>
                <a:spcPts val="0"/>
              </a:spcBef>
              <a:buSzPct val="100000"/>
              <a:buChar char="●"/>
            </a:pPr>
            <a:r>
              <a:rPr lang="en" sz="2400"/>
              <a:t>Additive Manufacturing - Many codes, much data analysis, lots of “automatable” knowledge</a:t>
            </a:r>
          </a:p>
        </p:txBody>
      </p:sp>
      <p:sp>
        <p:nvSpPr>
          <p:cNvPr id="674" name="Shape 674"/>
          <p:cNvSpPr txBox="1"/>
          <p:nvPr/>
        </p:nvSpPr>
        <p:spPr>
          <a:xfrm>
            <a:off x="250675" y="2180350"/>
            <a:ext cx="8283600" cy="1093200"/>
          </a:xfrm>
          <a:prstGeom prst="rect">
            <a:avLst/>
          </a:prstGeom>
          <a:noFill/>
          <a:ln>
            <a:noFill/>
          </a:ln>
        </p:spPr>
        <p:txBody>
          <a:bodyPr lIns="91425" tIns="91425" rIns="91425" bIns="91425" anchor="t" anchorCtr="0">
            <a:noAutofit/>
          </a:bodyPr>
          <a:lstStyle/>
          <a:p>
            <a:pPr marL="457200" lvl="0" indent="-381000" rtl="0">
              <a:spcBef>
                <a:spcPts val="0"/>
              </a:spcBef>
              <a:buSzPct val="100000"/>
              <a:buChar char="●"/>
            </a:pPr>
            <a:r>
              <a:rPr lang="en" sz="2400"/>
              <a:t>Quantum Computing - Soon there will be many different hardware types hybridized with traditional HPC systems</a:t>
            </a:r>
          </a:p>
        </p:txBody>
      </p:sp>
      <p:sp>
        <p:nvSpPr>
          <p:cNvPr id="675" name="Shape 675"/>
          <p:cNvSpPr txBox="1"/>
          <p:nvPr/>
        </p:nvSpPr>
        <p:spPr>
          <a:xfrm>
            <a:off x="555475" y="3628150"/>
            <a:ext cx="8283600" cy="1093200"/>
          </a:xfrm>
          <a:prstGeom prst="rect">
            <a:avLst/>
          </a:prstGeom>
          <a:noFill/>
          <a:ln>
            <a:noFill/>
          </a:ln>
        </p:spPr>
        <p:txBody>
          <a:bodyPr lIns="91425" tIns="91425" rIns="91425" bIns="91425" anchor="t" anchorCtr="0">
            <a:noAutofit/>
          </a:bodyPr>
          <a:lstStyle/>
          <a:p>
            <a:pPr lvl="0" rtl="0">
              <a:spcBef>
                <a:spcPts val="0"/>
              </a:spcBef>
              <a:buNone/>
            </a:pPr>
            <a:r>
              <a:rPr lang="en" sz="2400"/>
              <a:t>(And obviously other areas where ICE has been deployed.)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1"/>
        <p:cNvGrpSpPr/>
        <p:nvPr/>
      </p:nvGrpSpPr>
      <p:grpSpPr>
        <a:xfrm>
          <a:off x="0" y="0"/>
          <a:ext cx="0" cy="0"/>
          <a:chOff x="0" y="0"/>
          <a:chExt cx="0" cy="0"/>
        </a:xfrm>
      </p:grpSpPr>
      <p:sp>
        <p:nvSpPr>
          <p:cNvPr id="682" name="Shape 682"/>
          <p:cNvSpPr/>
          <p:nvPr/>
        </p:nvSpPr>
        <p:spPr>
          <a:xfrm>
            <a:off x="-92075" y="-46037"/>
            <a:ext cx="184200" cy="239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683" name="Shape 683"/>
          <p:cNvSpPr txBox="1"/>
          <p:nvPr/>
        </p:nvSpPr>
        <p:spPr>
          <a:xfrm>
            <a:off x="125412" y="3003550"/>
            <a:ext cx="8988300" cy="479400"/>
          </a:xfrm>
          <a:prstGeom prst="rect">
            <a:avLst/>
          </a:prstGeom>
          <a:noFill/>
          <a:ln>
            <a:noFill/>
          </a:ln>
        </p:spPr>
        <p:txBody>
          <a:bodyPr lIns="90000" tIns="46800" rIns="90000" bIns="46800" anchor="t" anchorCtr="0">
            <a:noAutofit/>
          </a:bodyPr>
          <a:lstStyle/>
          <a:p>
            <a:pPr marL="0" marR="0" lvl="0" indent="0" algn="ctr" rtl="0">
              <a:lnSpc>
                <a:spcPct val="85000"/>
              </a:lnSpc>
              <a:spcBef>
                <a:spcPts val="0"/>
              </a:spcBef>
              <a:spcAft>
                <a:spcPts val="0"/>
              </a:spcAft>
              <a:buClr>
                <a:srgbClr val="006C3A"/>
              </a:buClr>
              <a:buSzPct val="25000"/>
              <a:buFont typeface="Arial"/>
              <a:buNone/>
            </a:pPr>
            <a:r>
              <a:rPr lang="en" sz="3000" b="1">
                <a:solidFill>
                  <a:srgbClr val="006C3A"/>
                </a:solidFill>
              </a:rPr>
              <a:t>Wrap Up</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8"/>
        <p:cNvGrpSpPr/>
        <p:nvPr/>
      </p:nvGrpSpPr>
      <p:grpSpPr>
        <a:xfrm>
          <a:off x="0" y="0"/>
          <a:ext cx="0" cy="0"/>
          <a:chOff x="0" y="0"/>
          <a:chExt cx="0" cy="0"/>
        </a:xfrm>
      </p:grpSpPr>
      <p:sp>
        <p:nvSpPr>
          <p:cNvPr id="689" name="Shape 689"/>
          <p:cNvSpPr txBox="1"/>
          <p:nvPr/>
        </p:nvSpPr>
        <p:spPr>
          <a:xfrm>
            <a:off x="304800" y="206375"/>
            <a:ext cx="83820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Summary</a:t>
            </a:r>
          </a:p>
        </p:txBody>
      </p:sp>
      <p:sp>
        <p:nvSpPr>
          <p:cNvPr id="690" name="Shape 690"/>
          <p:cNvSpPr txBox="1"/>
          <p:nvPr/>
        </p:nvSpPr>
        <p:spPr>
          <a:xfrm>
            <a:off x="250675" y="961150"/>
            <a:ext cx="8283600" cy="1093200"/>
          </a:xfrm>
          <a:prstGeom prst="rect">
            <a:avLst/>
          </a:prstGeom>
          <a:noFill/>
          <a:ln>
            <a:noFill/>
          </a:ln>
        </p:spPr>
        <p:txBody>
          <a:bodyPr lIns="91425" tIns="91425" rIns="91425" bIns="91425" anchor="t" anchorCtr="0">
            <a:noAutofit/>
          </a:bodyPr>
          <a:lstStyle/>
          <a:p>
            <a:pPr lvl="0" algn="ctr" rtl="0">
              <a:spcBef>
                <a:spcPts val="0"/>
              </a:spcBef>
              <a:buNone/>
            </a:pPr>
            <a:r>
              <a:rPr lang="en" sz="2400"/>
              <a:t>There is no common understanding of workflows, which has the serious side effect of preventing a general means of interoperability.</a:t>
            </a:r>
          </a:p>
        </p:txBody>
      </p:sp>
      <p:sp>
        <p:nvSpPr>
          <p:cNvPr id="691" name="Shape 691"/>
          <p:cNvSpPr txBox="1"/>
          <p:nvPr/>
        </p:nvSpPr>
        <p:spPr>
          <a:xfrm>
            <a:off x="250675" y="2408950"/>
            <a:ext cx="8283600" cy="3714900"/>
          </a:xfrm>
          <a:prstGeom prst="rect">
            <a:avLst/>
          </a:prstGeom>
          <a:noFill/>
          <a:ln>
            <a:noFill/>
          </a:ln>
        </p:spPr>
        <p:txBody>
          <a:bodyPr lIns="91425" tIns="91425" rIns="91425" bIns="91425" anchor="t" anchorCtr="0">
            <a:noAutofit/>
          </a:bodyPr>
          <a:lstStyle/>
          <a:p>
            <a:pPr lvl="0" rtl="0">
              <a:spcBef>
                <a:spcPts val="0"/>
              </a:spcBef>
              <a:buNone/>
            </a:pPr>
            <a:r>
              <a:rPr lang="en" sz="2400"/>
              <a:t>This work proposes:</a:t>
            </a:r>
          </a:p>
          <a:p>
            <a:pPr marL="457200" lvl="0" indent="-381000" rtl="0">
              <a:spcBef>
                <a:spcPts val="0"/>
              </a:spcBef>
              <a:buSzPct val="100000"/>
              <a:buChar char="●"/>
            </a:pPr>
            <a:r>
              <a:rPr lang="en" sz="2400"/>
              <a:t>To develop a comprehensive ontology of workflows</a:t>
            </a:r>
          </a:p>
          <a:p>
            <a:pPr marL="457200" lvl="0" indent="-381000" rtl="0">
              <a:spcBef>
                <a:spcPts val="0"/>
              </a:spcBef>
              <a:buSzPct val="100000"/>
              <a:buChar char="●"/>
            </a:pPr>
            <a:r>
              <a:rPr lang="en" sz="2400"/>
              <a:t>To develop and provide an interoperability layer for workflows based on the ontology</a:t>
            </a:r>
          </a:p>
          <a:p>
            <a:pPr marL="457200" lvl="0" indent="-381000" rtl="0">
              <a:spcBef>
                <a:spcPts val="0"/>
              </a:spcBef>
              <a:buSzPct val="100000"/>
              <a:buChar char="●"/>
            </a:pPr>
            <a:r>
              <a:rPr lang="en" sz="2400"/>
              <a:t>To provide the interoperability layer as a common building block available through a web service</a:t>
            </a:r>
          </a:p>
          <a:p>
            <a:pPr marL="457200" lvl="0" indent="-381000" rtl="0">
              <a:spcBef>
                <a:spcPts val="0"/>
              </a:spcBef>
              <a:buSzPct val="100000"/>
              <a:buChar char="●"/>
            </a:pPr>
            <a:r>
              <a:rPr lang="en" sz="2400"/>
              <a:t>To demonstrate the utility using one or more energy science projects at ORNL that have workflow needs (ICEMAN in particular)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7"/>
        <p:cNvGrpSpPr/>
        <p:nvPr/>
      </p:nvGrpSpPr>
      <p:grpSpPr>
        <a:xfrm>
          <a:off x="0" y="0"/>
          <a:ext cx="0" cy="0"/>
          <a:chOff x="0" y="0"/>
          <a:chExt cx="0" cy="0"/>
        </a:xfrm>
      </p:grpSpPr>
      <p:sp>
        <p:nvSpPr>
          <p:cNvPr id="698" name="Shape 698"/>
          <p:cNvSpPr/>
          <p:nvPr/>
        </p:nvSpPr>
        <p:spPr>
          <a:xfrm>
            <a:off x="-92075" y="-46037"/>
            <a:ext cx="184200" cy="239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699" name="Shape 699"/>
          <p:cNvSpPr txBox="1"/>
          <p:nvPr/>
        </p:nvSpPr>
        <p:spPr>
          <a:xfrm>
            <a:off x="125412" y="3003550"/>
            <a:ext cx="8988300" cy="479400"/>
          </a:xfrm>
          <a:prstGeom prst="rect">
            <a:avLst/>
          </a:prstGeom>
          <a:noFill/>
          <a:ln>
            <a:noFill/>
          </a:ln>
        </p:spPr>
        <p:txBody>
          <a:bodyPr lIns="90000" tIns="46800" rIns="90000" bIns="46800" anchor="t" anchorCtr="0">
            <a:noAutofit/>
          </a:bodyPr>
          <a:lstStyle/>
          <a:p>
            <a:pPr marL="0" marR="0" lvl="0" indent="0" algn="ctr" rtl="0">
              <a:lnSpc>
                <a:spcPct val="85000"/>
              </a:lnSpc>
              <a:spcBef>
                <a:spcPts val="0"/>
              </a:spcBef>
              <a:spcAft>
                <a:spcPts val="0"/>
              </a:spcAft>
              <a:buClr>
                <a:srgbClr val="006C3A"/>
              </a:buClr>
              <a:buSzPct val="25000"/>
              <a:buFont typeface="Arial"/>
              <a:buNone/>
            </a:pPr>
            <a:r>
              <a:rPr lang="en" sz="3000" b="1">
                <a:solidFill>
                  <a:srgbClr val="006C3A"/>
                </a:solidFill>
              </a:rPr>
              <a:t>Preemptively Answering Some Questions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4"/>
        <p:cNvGrpSpPr/>
        <p:nvPr/>
      </p:nvGrpSpPr>
      <p:grpSpPr>
        <a:xfrm>
          <a:off x="0" y="0"/>
          <a:ext cx="0" cy="0"/>
          <a:chOff x="0" y="0"/>
          <a:chExt cx="0" cy="0"/>
        </a:xfrm>
      </p:grpSpPr>
      <p:sp>
        <p:nvSpPr>
          <p:cNvPr id="705" name="Shape 705"/>
          <p:cNvSpPr txBox="1"/>
          <p:nvPr/>
        </p:nvSpPr>
        <p:spPr>
          <a:xfrm>
            <a:off x="457200" y="2825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Why is this a PhD?</a:t>
            </a:r>
          </a:p>
        </p:txBody>
      </p:sp>
      <p:sp>
        <p:nvSpPr>
          <p:cNvPr id="706" name="Shape 706"/>
          <p:cNvSpPr txBox="1"/>
          <p:nvPr/>
        </p:nvSpPr>
        <p:spPr>
          <a:xfrm>
            <a:off x="367075" y="1182000"/>
            <a:ext cx="8397900" cy="1351800"/>
          </a:xfrm>
          <a:prstGeom prst="rect">
            <a:avLst/>
          </a:prstGeom>
          <a:noFill/>
          <a:ln>
            <a:noFill/>
          </a:ln>
        </p:spPr>
        <p:txBody>
          <a:bodyPr lIns="91425" tIns="91425" rIns="91425" bIns="91425" anchor="t" anchorCtr="0">
            <a:noAutofit/>
          </a:bodyPr>
          <a:lstStyle/>
          <a:p>
            <a:pPr lvl="0" algn="ctr">
              <a:spcBef>
                <a:spcPts val="0"/>
              </a:spcBef>
              <a:buNone/>
            </a:pPr>
            <a:r>
              <a:rPr lang="en" sz="2400"/>
              <a:t>It pushes the bounds of what we know, not solely because it needs to be done, but because what lies beyond is interesting!</a:t>
            </a:r>
          </a:p>
        </p:txBody>
      </p:sp>
      <p:sp>
        <p:nvSpPr>
          <p:cNvPr id="707" name="Shape 707"/>
          <p:cNvSpPr txBox="1"/>
          <p:nvPr/>
        </p:nvSpPr>
        <p:spPr>
          <a:xfrm>
            <a:off x="420800" y="2891225"/>
            <a:ext cx="8229600" cy="2587500"/>
          </a:xfrm>
          <a:prstGeom prst="rect">
            <a:avLst/>
          </a:prstGeom>
          <a:noFill/>
          <a:ln>
            <a:noFill/>
          </a:ln>
        </p:spPr>
        <p:txBody>
          <a:bodyPr lIns="91425" tIns="91425" rIns="91425" bIns="91425" anchor="t" anchorCtr="0">
            <a:noAutofit/>
          </a:bodyPr>
          <a:lstStyle/>
          <a:p>
            <a:pPr lvl="0">
              <a:spcBef>
                <a:spcPts val="0"/>
              </a:spcBef>
              <a:buNone/>
            </a:pPr>
            <a:r>
              <a:rPr lang="en" sz="2400"/>
              <a:t>That is…</a:t>
            </a:r>
          </a:p>
          <a:p>
            <a:pPr marL="457200" lvl="0" indent="-381000" rtl="0">
              <a:spcBef>
                <a:spcPts val="0"/>
              </a:spcBef>
              <a:buSzPct val="100000"/>
              <a:buChar char="●"/>
            </a:pPr>
            <a:r>
              <a:rPr lang="en" sz="2400"/>
              <a:t>A strict search of the literature found little work in either workflow ontologies or workflow interoperability.</a:t>
            </a:r>
          </a:p>
          <a:p>
            <a:pPr marL="457200" lvl="0" indent="-381000" rtl="0">
              <a:spcBef>
                <a:spcPts val="0"/>
              </a:spcBef>
              <a:buSzPct val="100000"/>
              <a:buChar char="●"/>
            </a:pPr>
            <a:r>
              <a:rPr lang="en" sz="2400"/>
              <a:t>Although the community has called for it, little work is proceeding in this direction.</a:t>
            </a:r>
          </a:p>
          <a:p>
            <a:pPr marL="457200" lvl="0" indent="-381000" rtl="0">
              <a:spcBef>
                <a:spcPts val="0"/>
              </a:spcBef>
              <a:buSzPct val="100000"/>
              <a:buChar char="●"/>
            </a:pPr>
            <a:r>
              <a:rPr lang="en" sz="2400"/>
              <a:t>It has the opportunity to greatly affect “downstream” project, particularly interdisciplinary projects.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2"/>
        <p:cNvGrpSpPr/>
        <p:nvPr/>
      </p:nvGrpSpPr>
      <p:grpSpPr>
        <a:xfrm>
          <a:off x="0" y="0"/>
          <a:ext cx="0" cy="0"/>
          <a:chOff x="0" y="0"/>
          <a:chExt cx="0" cy="0"/>
        </a:xfrm>
      </p:grpSpPr>
      <p:sp>
        <p:nvSpPr>
          <p:cNvPr id="713" name="Shape 713"/>
          <p:cNvSpPr txBox="1"/>
          <p:nvPr/>
        </p:nvSpPr>
        <p:spPr>
          <a:xfrm>
            <a:off x="457200" y="2825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Why is an astrophysicist doing this?</a:t>
            </a:r>
          </a:p>
        </p:txBody>
      </p:sp>
      <p:sp>
        <p:nvSpPr>
          <p:cNvPr id="714" name="Shape 714"/>
          <p:cNvSpPr txBox="1"/>
          <p:nvPr/>
        </p:nvSpPr>
        <p:spPr>
          <a:xfrm>
            <a:off x="367075" y="1182000"/>
            <a:ext cx="8397900" cy="554100"/>
          </a:xfrm>
          <a:prstGeom prst="rect">
            <a:avLst/>
          </a:prstGeom>
          <a:noFill/>
          <a:ln>
            <a:noFill/>
          </a:ln>
        </p:spPr>
        <p:txBody>
          <a:bodyPr lIns="91425" tIns="91425" rIns="91425" bIns="91425" anchor="t" anchorCtr="0">
            <a:noAutofit/>
          </a:bodyPr>
          <a:lstStyle/>
          <a:p>
            <a:pPr lvl="0" algn="ctr" rtl="0">
              <a:spcBef>
                <a:spcPts val="0"/>
              </a:spcBef>
              <a:buNone/>
            </a:pPr>
            <a:r>
              <a:rPr lang="en" sz="2400"/>
              <a:t>Because it doesn’t matter who does it, only that it gets done.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9"/>
        <p:cNvGrpSpPr/>
        <p:nvPr/>
      </p:nvGrpSpPr>
      <p:grpSpPr>
        <a:xfrm>
          <a:off x="0" y="0"/>
          <a:ext cx="0" cy="0"/>
          <a:chOff x="0" y="0"/>
          <a:chExt cx="0" cy="0"/>
        </a:xfrm>
      </p:grpSpPr>
      <p:sp>
        <p:nvSpPr>
          <p:cNvPr id="720" name="Shape 720"/>
          <p:cNvSpPr txBox="1"/>
          <p:nvPr/>
        </p:nvSpPr>
        <p:spPr>
          <a:xfrm>
            <a:off x="457200" y="2825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What is the research done to date?</a:t>
            </a:r>
          </a:p>
        </p:txBody>
      </p:sp>
      <p:sp>
        <p:nvSpPr>
          <p:cNvPr id="721" name="Shape 721"/>
          <p:cNvSpPr txBox="1"/>
          <p:nvPr/>
        </p:nvSpPr>
        <p:spPr>
          <a:xfrm>
            <a:off x="316125" y="4295550"/>
            <a:ext cx="8545800" cy="660600"/>
          </a:xfrm>
          <a:prstGeom prst="rect">
            <a:avLst/>
          </a:prstGeom>
          <a:noFill/>
          <a:ln>
            <a:noFill/>
          </a:ln>
        </p:spPr>
        <p:txBody>
          <a:bodyPr lIns="91425" tIns="91425" rIns="91425" bIns="91425" anchor="t" anchorCtr="0">
            <a:noAutofit/>
          </a:bodyPr>
          <a:lstStyle/>
          <a:p>
            <a:pPr lvl="0" algn="ctr" rtl="0">
              <a:spcBef>
                <a:spcPts val="0"/>
              </a:spcBef>
              <a:buNone/>
            </a:pPr>
            <a:r>
              <a:rPr lang="en" sz="2400"/>
              <a:t>Nearly 9 years building this “instrument!”</a:t>
            </a:r>
          </a:p>
          <a:p>
            <a:pPr lvl="0" algn="ctr" rtl="0">
              <a:spcBef>
                <a:spcPts val="0"/>
              </a:spcBef>
              <a:buNone/>
            </a:pPr>
            <a:endParaRPr sz="2400"/>
          </a:p>
          <a:p>
            <a:pPr marL="457200" lvl="0" indent="-381000" rtl="0">
              <a:spcBef>
                <a:spcPts val="0"/>
              </a:spcBef>
              <a:buSzPct val="100000"/>
              <a:buChar char="●"/>
            </a:pPr>
            <a:r>
              <a:rPr lang="en" sz="2400"/>
              <a:t>Addressed a lot of workflow problems</a:t>
            </a:r>
          </a:p>
          <a:p>
            <a:pPr marL="457200" lvl="0" indent="-381000" rtl="0">
              <a:spcBef>
                <a:spcPts val="0"/>
              </a:spcBef>
              <a:buSzPct val="100000"/>
              <a:buChar char="●"/>
            </a:pPr>
            <a:r>
              <a:rPr lang="en" sz="2400"/>
              <a:t>Capable of incubating an interoperability layer</a:t>
            </a:r>
          </a:p>
          <a:p>
            <a:pPr marL="457200" lvl="0" indent="-381000" rtl="0">
              <a:spcBef>
                <a:spcPts val="0"/>
              </a:spcBef>
              <a:buSzPct val="100000"/>
              <a:buChar char="●"/>
            </a:pPr>
            <a:r>
              <a:rPr lang="en" sz="2400"/>
              <a:t>Highly publishable</a:t>
            </a:r>
          </a:p>
          <a:p>
            <a:pPr lvl="0" rtl="0">
              <a:spcBef>
                <a:spcPts val="0"/>
              </a:spcBef>
              <a:buNone/>
            </a:pPr>
            <a:endParaRPr/>
          </a:p>
        </p:txBody>
      </p:sp>
      <p:pic>
        <p:nvPicPr>
          <p:cNvPr id="722" name="Shape 722" descr="ICE logo FINAL-gray.png"/>
          <p:cNvPicPr preferRelativeResize="0"/>
          <p:nvPr/>
        </p:nvPicPr>
        <p:blipFill>
          <a:blip r:embed="rId3">
            <a:alphaModFix/>
          </a:blip>
          <a:stretch>
            <a:fillRect/>
          </a:stretch>
        </p:blipFill>
        <p:spPr>
          <a:xfrm>
            <a:off x="457206" y="1685727"/>
            <a:ext cx="8404627" cy="196304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7"/>
        <p:cNvGrpSpPr/>
        <p:nvPr/>
      </p:nvGrpSpPr>
      <p:grpSpPr>
        <a:xfrm>
          <a:off x="0" y="0"/>
          <a:ext cx="0" cy="0"/>
          <a:chOff x="0" y="0"/>
          <a:chExt cx="0" cy="0"/>
        </a:xfrm>
      </p:grpSpPr>
      <p:sp>
        <p:nvSpPr>
          <p:cNvPr id="728" name="Shape 728"/>
          <p:cNvSpPr txBox="1"/>
          <p:nvPr/>
        </p:nvSpPr>
        <p:spPr>
          <a:xfrm>
            <a:off x="457200" y="2825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Publication Plan?</a:t>
            </a:r>
          </a:p>
        </p:txBody>
      </p:sp>
      <p:sp>
        <p:nvSpPr>
          <p:cNvPr id="729" name="Shape 729"/>
          <p:cNvSpPr txBox="1"/>
          <p:nvPr/>
        </p:nvSpPr>
        <p:spPr>
          <a:xfrm>
            <a:off x="316125" y="1552350"/>
            <a:ext cx="8545800" cy="2234700"/>
          </a:xfrm>
          <a:prstGeom prst="rect">
            <a:avLst/>
          </a:prstGeom>
          <a:noFill/>
          <a:ln>
            <a:noFill/>
          </a:ln>
        </p:spPr>
        <p:txBody>
          <a:bodyPr lIns="91425" tIns="91425" rIns="91425" bIns="91425" anchor="t" anchorCtr="0">
            <a:noAutofit/>
          </a:bodyPr>
          <a:lstStyle/>
          <a:p>
            <a:pPr lvl="0" rtl="0">
              <a:spcBef>
                <a:spcPts val="0"/>
              </a:spcBef>
              <a:buNone/>
            </a:pPr>
            <a:r>
              <a:rPr lang="en" sz="2400"/>
              <a:t>Immediate:</a:t>
            </a:r>
          </a:p>
          <a:p>
            <a:pPr marL="457200" lvl="0" indent="-381000" rtl="0">
              <a:spcBef>
                <a:spcPts val="0"/>
              </a:spcBef>
              <a:buSzPct val="100000"/>
              <a:buChar char="●"/>
            </a:pPr>
            <a:r>
              <a:rPr lang="en" sz="2400"/>
              <a:t>Comprehensive exam Chapter 3 on ICE in review, Software X (Elsevier) journal submission imminent</a:t>
            </a:r>
          </a:p>
          <a:p>
            <a:pPr marL="457200" lvl="0" indent="-381000" rtl="0">
              <a:spcBef>
                <a:spcPts val="0"/>
              </a:spcBef>
              <a:buSzPct val="100000"/>
              <a:buChar char="●"/>
            </a:pPr>
            <a:r>
              <a:rPr lang="en" sz="2400"/>
              <a:t>Exam chapters 2 &amp; 4 going into Jan. 23rd PASC17 submission</a:t>
            </a:r>
          </a:p>
          <a:p>
            <a:pPr lvl="0" rtl="0">
              <a:spcBef>
                <a:spcPts val="0"/>
              </a:spcBef>
              <a:buNone/>
            </a:pPr>
            <a:endParaRPr/>
          </a:p>
        </p:txBody>
      </p:sp>
      <p:sp>
        <p:nvSpPr>
          <p:cNvPr id="730" name="Shape 730"/>
          <p:cNvSpPr txBox="1"/>
          <p:nvPr/>
        </p:nvSpPr>
        <p:spPr>
          <a:xfrm>
            <a:off x="316125" y="3838350"/>
            <a:ext cx="8545800" cy="2234700"/>
          </a:xfrm>
          <a:prstGeom prst="rect">
            <a:avLst/>
          </a:prstGeom>
          <a:noFill/>
          <a:ln>
            <a:noFill/>
          </a:ln>
        </p:spPr>
        <p:txBody>
          <a:bodyPr lIns="91425" tIns="91425" rIns="91425" bIns="91425" anchor="t" anchorCtr="0">
            <a:noAutofit/>
          </a:bodyPr>
          <a:lstStyle/>
          <a:p>
            <a:pPr lvl="0" rtl="0">
              <a:spcBef>
                <a:spcPts val="0"/>
              </a:spcBef>
              <a:buNone/>
            </a:pPr>
            <a:r>
              <a:rPr lang="en" sz="2400"/>
              <a:t>6-months:</a:t>
            </a:r>
          </a:p>
          <a:p>
            <a:pPr marL="457200" lvl="0" indent="-381000" rtl="0">
              <a:spcBef>
                <a:spcPts val="0"/>
              </a:spcBef>
              <a:buSzPct val="100000"/>
              <a:buChar char="●"/>
            </a:pPr>
            <a:r>
              <a:rPr lang="en" sz="2400"/>
              <a:t>“Workflow Ontology” paper</a:t>
            </a:r>
          </a:p>
          <a:p>
            <a:pPr marL="457200" lvl="0" indent="-381000" rtl="0">
              <a:spcBef>
                <a:spcPts val="0"/>
              </a:spcBef>
              <a:buSzPct val="100000"/>
              <a:buChar char="●"/>
            </a:pPr>
            <a:r>
              <a:rPr lang="en" sz="2400"/>
              <a:t>Practical papers on interoperability layer and its use in ICEMAN for neutrons</a:t>
            </a:r>
          </a:p>
          <a:p>
            <a:pPr lvl="0" rtl="0">
              <a:spcBef>
                <a:spcPts val="0"/>
              </a:spcBef>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7"/>
        <p:cNvGrpSpPr/>
        <p:nvPr/>
      </p:nvGrpSpPr>
      <p:grpSpPr>
        <a:xfrm>
          <a:off x="0" y="0"/>
          <a:ext cx="0" cy="0"/>
          <a:chOff x="0" y="0"/>
          <a:chExt cx="0" cy="0"/>
        </a:xfrm>
      </p:grpSpPr>
      <p:sp>
        <p:nvSpPr>
          <p:cNvPr id="148" name="Shape 148"/>
          <p:cNvSpPr txBox="1"/>
          <p:nvPr/>
        </p:nvSpPr>
        <p:spPr>
          <a:xfrm>
            <a:off x="457200" y="2825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Scientific Workflows</a:t>
            </a:r>
          </a:p>
        </p:txBody>
      </p:sp>
      <p:sp>
        <p:nvSpPr>
          <p:cNvPr id="149" name="Shape 149"/>
          <p:cNvSpPr txBox="1"/>
          <p:nvPr/>
        </p:nvSpPr>
        <p:spPr>
          <a:xfrm>
            <a:off x="805775" y="1180600"/>
            <a:ext cx="7493700" cy="605400"/>
          </a:xfrm>
          <a:prstGeom prst="rect">
            <a:avLst/>
          </a:prstGeom>
          <a:noFill/>
          <a:ln>
            <a:noFill/>
          </a:ln>
        </p:spPr>
        <p:txBody>
          <a:bodyPr lIns="91425" tIns="91425" rIns="91425" bIns="91425" anchor="t" anchorCtr="0">
            <a:noAutofit/>
          </a:bodyPr>
          <a:lstStyle/>
          <a:p>
            <a:pPr lvl="0" rtl="0">
              <a:spcBef>
                <a:spcPts val="0"/>
              </a:spcBef>
              <a:buNone/>
            </a:pPr>
            <a:r>
              <a:rPr lang="en" sz="2400" b="1" i="1">
                <a:solidFill>
                  <a:srgbClr val="1B5527"/>
                </a:solidFill>
              </a:rPr>
              <a:t>Not clear in the absence of a standard definition!</a:t>
            </a:r>
          </a:p>
        </p:txBody>
      </p:sp>
      <p:cxnSp>
        <p:nvCxnSpPr>
          <p:cNvPr id="150" name="Shape 150"/>
          <p:cNvCxnSpPr/>
          <p:nvPr/>
        </p:nvCxnSpPr>
        <p:spPr>
          <a:xfrm>
            <a:off x="4066050" y="1786000"/>
            <a:ext cx="0" cy="1423800"/>
          </a:xfrm>
          <a:prstGeom prst="straightConnector1">
            <a:avLst/>
          </a:prstGeom>
          <a:noFill/>
          <a:ln w="38100" cap="flat" cmpd="sng">
            <a:solidFill>
              <a:srgbClr val="000000"/>
            </a:solidFill>
            <a:prstDash val="solid"/>
            <a:round/>
            <a:headEnd type="none" w="lg" len="lg"/>
            <a:tailEnd type="stealth" w="lg" len="lg"/>
          </a:ln>
        </p:spPr>
      </p:cxnSp>
      <p:cxnSp>
        <p:nvCxnSpPr>
          <p:cNvPr id="151" name="Shape 151"/>
          <p:cNvCxnSpPr/>
          <p:nvPr/>
        </p:nvCxnSpPr>
        <p:spPr>
          <a:xfrm>
            <a:off x="4447050" y="1786000"/>
            <a:ext cx="0" cy="1423800"/>
          </a:xfrm>
          <a:prstGeom prst="straightConnector1">
            <a:avLst/>
          </a:prstGeom>
          <a:noFill/>
          <a:ln w="38100" cap="flat" cmpd="sng">
            <a:solidFill>
              <a:srgbClr val="000000"/>
            </a:solidFill>
            <a:prstDash val="solid"/>
            <a:round/>
            <a:headEnd type="none" w="lg" len="lg"/>
            <a:tailEnd type="stealth" w="lg" len="lg"/>
          </a:ln>
        </p:spPr>
      </p:cxnSp>
      <p:cxnSp>
        <p:nvCxnSpPr>
          <p:cNvPr id="152" name="Shape 152"/>
          <p:cNvCxnSpPr/>
          <p:nvPr/>
        </p:nvCxnSpPr>
        <p:spPr>
          <a:xfrm>
            <a:off x="4828050" y="1786000"/>
            <a:ext cx="0" cy="1423800"/>
          </a:xfrm>
          <a:prstGeom prst="straightConnector1">
            <a:avLst/>
          </a:prstGeom>
          <a:noFill/>
          <a:ln w="38100" cap="flat" cmpd="sng">
            <a:solidFill>
              <a:srgbClr val="000000"/>
            </a:solidFill>
            <a:prstDash val="solid"/>
            <a:round/>
            <a:headEnd type="none" w="lg" len="lg"/>
            <a:tailEnd type="stealth" w="lg" len="lg"/>
          </a:ln>
        </p:spPr>
      </p:cxnSp>
      <p:sp>
        <p:nvSpPr>
          <p:cNvPr id="153" name="Shape 153"/>
          <p:cNvSpPr txBox="1"/>
          <p:nvPr/>
        </p:nvSpPr>
        <p:spPr>
          <a:xfrm>
            <a:off x="551100" y="3423075"/>
            <a:ext cx="8135700" cy="686400"/>
          </a:xfrm>
          <a:prstGeom prst="rect">
            <a:avLst/>
          </a:prstGeom>
          <a:noFill/>
          <a:ln>
            <a:noFill/>
          </a:ln>
        </p:spPr>
        <p:txBody>
          <a:bodyPr lIns="91425" tIns="91425" rIns="91425" bIns="91425" anchor="t" anchorCtr="0">
            <a:noAutofit/>
          </a:bodyPr>
          <a:lstStyle/>
          <a:p>
            <a:pPr lvl="0" algn="ctr" rtl="0">
              <a:spcBef>
                <a:spcPts val="0"/>
              </a:spcBef>
              <a:buNone/>
            </a:pPr>
            <a:r>
              <a:rPr lang="en" sz="2400"/>
              <a:t>Scientific Workflows largely split into two camps:</a:t>
            </a:r>
          </a:p>
        </p:txBody>
      </p:sp>
      <p:sp>
        <p:nvSpPr>
          <p:cNvPr id="154" name="Shape 154"/>
          <p:cNvSpPr txBox="1"/>
          <p:nvPr/>
        </p:nvSpPr>
        <p:spPr>
          <a:xfrm>
            <a:off x="1190750" y="4758325"/>
            <a:ext cx="1898100" cy="1477200"/>
          </a:xfrm>
          <a:prstGeom prst="rect">
            <a:avLst/>
          </a:prstGeom>
          <a:noFill/>
          <a:ln>
            <a:noFill/>
          </a:ln>
        </p:spPr>
        <p:txBody>
          <a:bodyPr lIns="91425" tIns="91425" rIns="91425" bIns="91425" anchor="t" anchorCtr="0">
            <a:noAutofit/>
          </a:bodyPr>
          <a:lstStyle/>
          <a:p>
            <a:pPr lvl="0" algn="ctr" rtl="0">
              <a:spcBef>
                <a:spcPts val="0"/>
              </a:spcBef>
              <a:buClr>
                <a:schemeClr val="dk1"/>
              </a:buClr>
              <a:buSzPct val="45833"/>
              <a:buFont typeface="Arial"/>
              <a:buNone/>
            </a:pPr>
            <a:r>
              <a:rPr lang="en" sz="2400" b="1">
                <a:solidFill>
                  <a:srgbClr val="1B5527"/>
                </a:solidFill>
              </a:rPr>
              <a:t>grid (e-Science) workflows</a:t>
            </a:r>
          </a:p>
        </p:txBody>
      </p:sp>
      <p:sp>
        <p:nvSpPr>
          <p:cNvPr id="155" name="Shape 155"/>
          <p:cNvSpPr txBox="1"/>
          <p:nvPr/>
        </p:nvSpPr>
        <p:spPr>
          <a:xfrm>
            <a:off x="6052225" y="4659925"/>
            <a:ext cx="2005500" cy="1728000"/>
          </a:xfrm>
          <a:prstGeom prst="rect">
            <a:avLst/>
          </a:prstGeom>
          <a:noFill/>
          <a:ln>
            <a:noFill/>
          </a:ln>
        </p:spPr>
        <p:txBody>
          <a:bodyPr lIns="91425" tIns="91425" rIns="91425" bIns="91425" anchor="t" anchorCtr="0">
            <a:noAutofit/>
          </a:bodyPr>
          <a:lstStyle/>
          <a:p>
            <a:pPr lvl="0" algn="ctr" rtl="0">
              <a:spcBef>
                <a:spcPts val="0"/>
              </a:spcBef>
              <a:buClr>
                <a:schemeClr val="dk1"/>
              </a:buClr>
              <a:buSzPct val="45833"/>
              <a:buFont typeface="Arial"/>
              <a:buNone/>
            </a:pPr>
            <a:r>
              <a:rPr lang="en" sz="2400" b="1">
                <a:solidFill>
                  <a:srgbClr val="1B5527"/>
                </a:solidFill>
              </a:rPr>
              <a:t>modeling and simulation workflows</a:t>
            </a:r>
            <a:r>
              <a:rPr lang="en" sz="2400">
                <a:solidFill>
                  <a:schemeClr val="dk1"/>
                </a:solidFill>
              </a:rPr>
              <a:t>.</a:t>
            </a:r>
          </a:p>
          <a:p>
            <a:pPr lvl="0">
              <a:spcBef>
                <a:spcPts val="0"/>
              </a:spcBef>
              <a:buNone/>
            </a:pPr>
            <a:endParaRPr/>
          </a:p>
        </p:txBody>
      </p:sp>
      <p:cxnSp>
        <p:nvCxnSpPr>
          <p:cNvPr id="156" name="Shape 156"/>
          <p:cNvCxnSpPr>
            <a:endCxn id="154" idx="3"/>
          </p:cNvCxnSpPr>
          <p:nvPr/>
        </p:nvCxnSpPr>
        <p:spPr>
          <a:xfrm flipH="1">
            <a:off x="3088850" y="3995725"/>
            <a:ext cx="1129500" cy="1501200"/>
          </a:xfrm>
          <a:prstGeom prst="straightConnector1">
            <a:avLst/>
          </a:prstGeom>
          <a:noFill/>
          <a:ln w="38100" cap="flat" cmpd="sng">
            <a:solidFill>
              <a:srgbClr val="000000"/>
            </a:solidFill>
            <a:prstDash val="solid"/>
            <a:round/>
            <a:headEnd type="none" w="lg" len="lg"/>
            <a:tailEnd type="stealth" w="lg" len="lg"/>
          </a:ln>
        </p:spPr>
      </p:cxnSp>
      <p:cxnSp>
        <p:nvCxnSpPr>
          <p:cNvPr id="157" name="Shape 157"/>
          <p:cNvCxnSpPr>
            <a:endCxn id="155" idx="1"/>
          </p:cNvCxnSpPr>
          <p:nvPr/>
        </p:nvCxnSpPr>
        <p:spPr>
          <a:xfrm>
            <a:off x="4798825" y="4028725"/>
            <a:ext cx="1253400" cy="1495200"/>
          </a:xfrm>
          <a:prstGeom prst="straightConnector1">
            <a:avLst/>
          </a:prstGeom>
          <a:noFill/>
          <a:ln w="38100" cap="flat" cmpd="sng">
            <a:solidFill>
              <a:srgbClr val="000000"/>
            </a:solidFill>
            <a:prstDash val="solid"/>
            <a:round/>
            <a:headEnd type="none" w="lg" len="lg"/>
            <a:tailEnd type="stealth" w="lg" len="lg"/>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6"/>
        <p:cNvGrpSpPr/>
        <p:nvPr/>
      </p:nvGrpSpPr>
      <p:grpSpPr>
        <a:xfrm>
          <a:off x="0" y="0"/>
          <a:ext cx="0" cy="0"/>
          <a:chOff x="0" y="0"/>
          <a:chExt cx="0" cy="0"/>
        </a:xfrm>
      </p:grpSpPr>
      <p:sp>
        <p:nvSpPr>
          <p:cNvPr id="737" name="Shape 737"/>
          <p:cNvSpPr/>
          <p:nvPr/>
        </p:nvSpPr>
        <p:spPr>
          <a:xfrm>
            <a:off x="-92075" y="-46037"/>
            <a:ext cx="184200" cy="239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738" name="Shape 738"/>
          <p:cNvSpPr txBox="1"/>
          <p:nvPr/>
        </p:nvSpPr>
        <p:spPr>
          <a:xfrm>
            <a:off x="125412" y="3003550"/>
            <a:ext cx="8988300" cy="479400"/>
          </a:xfrm>
          <a:prstGeom prst="rect">
            <a:avLst/>
          </a:prstGeom>
          <a:noFill/>
          <a:ln>
            <a:noFill/>
          </a:ln>
        </p:spPr>
        <p:txBody>
          <a:bodyPr lIns="90000" tIns="46800" rIns="90000" bIns="46800" anchor="t" anchorCtr="0">
            <a:noAutofit/>
          </a:bodyPr>
          <a:lstStyle/>
          <a:p>
            <a:pPr marL="0" marR="0" lvl="0" indent="0" algn="ctr" rtl="0">
              <a:lnSpc>
                <a:spcPct val="85000"/>
              </a:lnSpc>
              <a:spcBef>
                <a:spcPts val="0"/>
              </a:spcBef>
              <a:spcAft>
                <a:spcPts val="0"/>
              </a:spcAft>
              <a:buClr>
                <a:srgbClr val="006C3A"/>
              </a:buClr>
              <a:buSzPct val="25000"/>
              <a:buFont typeface="Arial"/>
              <a:buNone/>
            </a:pPr>
            <a:r>
              <a:rPr lang="en" sz="3000" b="1" i="0" u="none" strike="noStrike" cap="none">
                <a:solidFill>
                  <a:srgbClr val="006C3A"/>
                </a:solidFill>
                <a:latin typeface="Arial"/>
                <a:ea typeface="Arial"/>
                <a:cs typeface="Arial"/>
                <a:sym typeface="Arial"/>
              </a:rPr>
              <a:t>Any Questions?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3"/>
        <p:cNvGrpSpPr/>
        <p:nvPr/>
      </p:nvGrpSpPr>
      <p:grpSpPr>
        <a:xfrm>
          <a:off x="0" y="0"/>
          <a:ext cx="0" cy="0"/>
          <a:chOff x="0" y="0"/>
          <a:chExt cx="0" cy="0"/>
        </a:xfrm>
      </p:grpSpPr>
      <p:sp>
        <p:nvSpPr>
          <p:cNvPr id="744" name="Shape 744"/>
          <p:cNvSpPr txBox="1"/>
          <p:nvPr/>
        </p:nvSpPr>
        <p:spPr>
          <a:xfrm>
            <a:off x="125412" y="152400"/>
            <a:ext cx="8988300" cy="479400"/>
          </a:xfrm>
          <a:prstGeom prst="rect">
            <a:avLst/>
          </a:prstGeom>
          <a:noFill/>
          <a:ln>
            <a:noFill/>
          </a:ln>
        </p:spPr>
        <p:txBody>
          <a:bodyPr lIns="90000" tIns="46800" rIns="90000" bIns="46800" anchor="t" anchorCtr="0">
            <a:noAutofit/>
          </a:bodyPr>
          <a:lstStyle/>
          <a:p>
            <a:pPr marL="0" marR="0" lvl="0" indent="0" algn="l" rtl="0">
              <a:lnSpc>
                <a:spcPct val="85000"/>
              </a:lnSpc>
              <a:spcBef>
                <a:spcPts val="0"/>
              </a:spcBef>
              <a:spcAft>
                <a:spcPts val="0"/>
              </a:spcAft>
              <a:buClr>
                <a:srgbClr val="006C3A"/>
              </a:buClr>
              <a:buSzPct val="25000"/>
              <a:buFont typeface="Arial"/>
              <a:buNone/>
            </a:pPr>
            <a:r>
              <a:rPr lang="en" sz="3000" b="1">
                <a:solidFill>
                  <a:srgbClr val="006C3A"/>
                </a:solidFill>
              </a:rPr>
              <a:t>Next Version - ICE “Mark III”</a:t>
            </a:r>
          </a:p>
        </p:txBody>
      </p:sp>
      <p:sp>
        <p:nvSpPr>
          <p:cNvPr id="745" name="Shape 745"/>
          <p:cNvSpPr txBox="1"/>
          <p:nvPr/>
        </p:nvSpPr>
        <p:spPr>
          <a:xfrm>
            <a:off x="133275" y="991075"/>
            <a:ext cx="8904000" cy="3616200"/>
          </a:xfrm>
          <a:prstGeom prst="rect">
            <a:avLst/>
          </a:prstGeom>
          <a:noFill/>
          <a:ln>
            <a:noFill/>
          </a:ln>
        </p:spPr>
        <p:txBody>
          <a:bodyPr lIns="91425" tIns="91425" rIns="91425" bIns="91425" anchor="t" anchorCtr="0">
            <a:noAutofit/>
          </a:bodyPr>
          <a:lstStyle/>
          <a:p>
            <a:pPr lvl="0" rtl="0">
              <a:spcBef>
                <a:spcPts val="0"/>
              </a:spcBef>
              <a:buNone/>
            </a:pPr>
            <a:r>
              <a:rPr lang="en" sz="2400"/>
              <a:t>Breaking into smaller, scalable pieces because the future…</a:t>
            </a:r>
          </a:p>
          <a:p>
            <a:pPr lvl="0" rtl="0">
              <a:spcBef>
                <a:spcPts val="0"/>
              </a:spcBef>
              <a:buNone/>
            </a:pPr>
            <a:endParaRPr sz="2400"/>
          </a:p>
          <a:p>
            <a:pPr lvl="0" algn="ctr" rtl="0">
              <a:spcBef>
                <a:spcPts val="0"/>
              </a:spcBef>
              <a:buNone/>
            </a:pPr>
            <a:r>
              <a:rPr lang="en" sz="2400"/>
              <a:t>… is user interaction </a:t>
            </a:r>
            <a:r>
              <a:rPr lang="en" sz="2400" u="sng"/>
              <a:t>on the web</a:t>
            </a:r>
            <a:r>
              <a:rPr lang="en" sz="2400"/>
              <a:t> …</a:t>
            </a:r>
          </a:p>
          <a:p>
            <a:pPr lvl="0" algn="ctr" rtl="0">
              <a:spcBef>
                <a:spcPts val="0"/>
              </a:spcBef>
              <a:buNone/>
            </a:pPr>
            <a:endParaRPr sz="2400"/>
          </a:p>
          <a:p>
            <a:pPr lvl="0" algn="ctr" rtl="0">
              <a:spcBef>
                <a:spcPts val="0"/>
              </a:spcBef>
              <a:buNone/>
            </a:pPr>
            <a:r>
              <a:rPr lang="en" sz="2400"/>
              <a:t>… is a provenance model that includes </a:t>
            </a:r>
            <a:r>
              <a:rPr lang="en" sz="2400" u="sng"/>
              <a:t>instructions capture</a:t>
            </a:r>
            <a:r>
              <a:rPr lang="en" sz="2400"/>
              <a:t> …</a:t>
            </a:r>
          </a:p>
          <a:p>
            <a:pPr lvl="0" algn="ctr" rtl="0">
              <a:spcBef>
                <a:spcPts val="0"/>
              </a:spcBef>
              <a:buNone/>
            </a:pPr>
            <a:endParaRPr sz="2400"/>
          </a:p>
          <a:p>
            <a:pPr lvl="0" algn="ctr" rtl="0">
              <a:spcBef>
                <a:spcPts val="0"/>
              </a:spcBef>
              <a:buNone/>
            </a:pPr>
            <a:r>
              <a:rPr lang="en" sz="2400"/>
              <a:t>… is “</a:t>
            </a:r>
            <a:r>
              <a:rPr lang="en" sz="2400" u="sng"/>
              <a:t>workflow aggregation</a:t>
            </a:r>
            <a:r>
              <a:rPr lang="en" sz="2400"/>
              <a:t>” across workflow engines …</a:t>
            </a:r>
          </a:p>
          <a:p>
            <a:pPr lvl="0" algn="ctr" rtl="0">
              <a:spcBef>
                <a:spcPts val="0"/>
              </a:spcBef>
              <a:buNone/>
            </a:pPr>
            <a:endParaRPr sz="2400"/>
          </a:p>
          <a:p>
            <a:pPr lvl="0" algn="ctr" rtl="0">
              <a:spcBef>
                <a:spcPts val="0"/>
              </a:spcBef>
              <a:buNone/>
            </a:pPr>
            <a:r>
              <a:rPr lang="en" sz="2400"/>
              <a:t>… will be multi-institutional “</a:t>
            </a:r>
            <a:r>
              <a:rPr lang="en" sz="2400" u="sng"/>
              <a:t>workflow campaigns</a:t>
            </a:r>
            <a:r>
              <a:rPr lang="en" sz="2400"/>
              <a:t>” of problems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0"/>
        <p:cNvGrpSpPr/>
        <p:nvPr/>
      </p:nvGrpSpPr>
      <p:grpSpPr>
        <a:xfrm>
          <a:off x="0" y="0"/>
          <a:ext cx="0" cy="0"/>
          <a:chOff x="0" y="0"/>
          <a:chExt cx="0" cy="0"/>
        </a:xfrm>
      </p:grpSpPr>
      <p:sp>
        <p:nvSpPr>
          <p:cNvPr id="751" name="Shape 751"/>
          <p:cNvSpPr txBox="1"/>
          <p:nvPr/>
        </p:nvSpPr>
        <p:spPr>
          <a:xfrm>
            <a:off x="125412" y="152400"/>
            <a:ext cx="8988300" cy="479400"/>
          </a:xfrm>
          <a:prstGeom prst="rect">
            <a:avLst/>
          </a:prstGeom>
          <a:noFill/>
          <a:ln>
            <a:noFill/>
          </a:ln>
        </p:spPr>
        <p:txBody>
          <a:bodyPr lIns="90000" tIns="46800" rIns="90000" bIns="46800" anchor="t" anchorCtr="0">
            <a:noAutofit/>
          </a:bodyPr>
          <a:lstStyle/>
          <a:p>
            <a:pPr marL="0" marR="0" lvl="0" indent="0" algn="l" rtl="0">
              <a:lnSpc>
                <a:spcPct val="85000"/>
              </a:lnSpc>
              <a:spcBef>
                <a:spcPts val="0"/>
              </a:spcBef>
              <a:spcAft>
                <a:spcPts val="0"/>
              </a:spcAft>
              <a:buClr>
                <a:srgbClr val="006C3A"/>
              </a:buClr>
              <a:buSzPct val="25000"/>
              <a:buFont typeface="Arial"/>
              <a:buNone/>
            </a:pPr>
            <a:r>
              <a:rPr lang="en" sz="3000" b="1">
                <a:solidFill>
                  <a:srgbClr val="006C3A"/>
                </a:solidFill>
              </a:rPr>
              <a:t>The Eclipse Foundation</a:t>
            </a:r>
          </a:p>
        </p:txBody>
      </p:sp>
      <p:sp>
        <p:nvSpPr>
          <p:cNvPr id="752" name="Shape 752"/>
          <p:cNvSpPr txBox="1"/>
          <p:nvPr/>
        </p:nvSpPr>
        <p:spPr>
          <a:xfrm>
            <a:off x="0" y="609600"/>
            <a:ext cx="9113700" cy="5276100"/>
          </a:xfrm>
          <a:prstGeom prst="rect">
            <a:avLst/>
          </a:prstGeom>
          <a:noFill/>
          <a:ln>
            <a:noFill/>
          </a:ln>
        </p:spPr>
        <p:txBody>
          <a:bodyPr lIns="91425" tIns="91425" rIns="91425" bIns="91425" anchor="ctr" anchorCtr="0">
            <a:noAutofit/>
          </a:bodyPr>
          <a:lstStyle/>
          <a:p>
            <a:pPr lvl="0" rtl="0">
              <a:spcBef>
                <a:spcPts val="0"/>
              </a:spcBef>
              <a:buNone/>
            </a:pPr>
            <a:r>
              <a:rPr lang="en" sz="2400">
                <a:solidFill>
                  <a:schemeClr val="dk1"/>
                </a:solidFill>
              </a:rPr>
              <a:t>The Eclipse Foundation is...</a:t>
            </a:r>
          </a:p>
          <a:p>
            <a:pPr lvl="0" rtl="0">
              <a:lnSpc>
                <a:spcPct val="115000"/>
              </a:lnSpc>
              <a:spcBef>
                <a:spcPts val="0"/>
              </a:spcBef>
              <a:buNone/>
            </a:pPr>
            <a:endParaRPr sz="2400">
              <a:solidFill>
                <a:schemeClr val="dk1"/>
              </a:solidFill>
            </a:endParaRPr>
          </a:p>
          <a:p>
            <a:pPr marL="457200" lvl="0" indent="-342900" rtl="0">
              <a:spcBef>
                <a:spcPts val="0"/>
              </a:spcBef>
              <a:buClr>
                <a:schemeClr val="dk1"/>
              </a:buClr>
              <a:buSzPct val="100000"/>
            </a:pPr>
            <a:r>
              <a:rPr lang="en" sz="1800">
                <a:solidFill>
                  <a:schemeClr val="dk1"/>
                </a:solidFill>
              </a:rPr>
              <a:t>a community for developing commercially-friendly open source software</a:t>
            </a:r>
          </a:p>
          <a:p>
            <a:pPr marL="457200" lvl="0" indent="-342900" rtl="0">
              <a:spcBef>
                <a:spcPts val="0"/>
              </a:spcBef>
              <a:buClr>
                <a:schemeClr val="dk1"/>
              </a:buClr>
              <a:buSzPct val="100000"/>
            </a:pPr>
            <a:r>
              <a:rPr lang="en" sz="1800">
                <a:solidFill>
                  <a:schemeClr val="dk1"/>
                </a:solidFill>
              </a:rPr>
              <a:t>responsible for developing the massive Eclipse Platform</a:t>
            </a:r>
          </a:p>
          <a:p>
            <a:pPr marL="457200" lvl="0" indent="-342900" rtl="0">
              <a:spcBef>
                <a:spcPts val="0"/>
              </a:spcBef>
              <a:buClr>
                <a:schemeClr val="dk1"/>
              </a:buClr>
              <a:buSzPct val="100000"/>
            </a:pPr>
            <a:r>
              <a:rPr lang="en" sz="1800">
                <a:solidFill>
                  <a:schemeClr val="dk1"/>
                </a:solidFill>
              </a:rPr>
              <a:t>a nonprofit, member supported organization</a:t>
            </a:r>
          </a:p>
          <a:p>
            <a:pPr marL="457200" lvl="0" indent="-342900" rtl="0">
              <a:spcBef>
                <a:spcPts val="0"/>
              </a:spcBef>
              <a:buClr>
                <a:schemeClr val="dk1"/>
              </a:buClr>
              <a:buSzPct val="100000"/>
            </a:pPr>
            <a:r>
              <a:rPr lang="en" sz="1800">
                <a:solidFill>
                  <a:schemeClr val="dk1"/>
                </a:solidFill>
              </a:rPr>
              <a:t>currently hosting over 250 projects (NiCE was #251!)</a:t>
            </a:r>
          </a:p>
          <a:p>
            <a:pPr marL="457200" lvl="0" indent="-342900" rtl="0">
              <a:spcBef>
                <a:spcPts val="0"/>
              </a:spcBef>
              <a:buClr>
                <a:schemeClr val="dk1"/>
              </a:buClr>
              <a:buSzPct val="100000"/>
            </a:pPr>
            <a:r>
              <a:rPr lang="en" sz="1800">
                <a:solidFill>
                  <a:schemeClr val="dk1"/>
                </a:solidFill>
              </a:rPr>
              <a:t>a “main line” into collaborations with high-profile organizations</a:t>
            </a:r>
          </a:p>
          <a:p>
            <a:pPr marL="457200" lvl="0" indent="-342900" rtl="0">
              <a:spcBef>
                <a:spcPts val="0"/>
              </a:spcBef>
              <a:buClr>
                <a:schemeClr val="dk1"/>
              </a:buClr>
              <a:buSzPct val="100000"/>
            </a:pPr>
            <a:r>
              <a:rPr lang="en" sz="1800">
                <a:solidFill>
                  <a:schemeClr val="dk1"/>
                </a:solidFill>
              </a:rPr>
              <a:t>blessed with nine million users worldwide</a:t>
            </a:r>
          </a:p>
          <a:p>
            <a:pPr marL="457200" lvl="0" indent="-342900" rtl="0">
              <a:spcBef>
                <a:spcPts val="0"/>
              </a:spcBef>
              <a:buClr>
                <a:schemeClr val="dk1"/>
              </a:buClr>
              <a:buSzPct val="100000"/>
            </a:pPr>
            <a:r>
              <a:rPr lang="en" sz="1800">
                <a:solidFill>
                  <a:schemeClr val="dk1"/>
                </a:solidFill>
              </a:rPr>
              <a:t>essentially the NFL of software development</a:t>
            </a:r>
          </a:p>
          <a:p>
            <a:pPr lvl="0" rtl="0">
              <a:lnSpc>
                <a:spcPct val="115000"/>
              </a:lnSpc>
              <a:spcBef>
                <a:spcPts val="0"/>
              </a:spcBef>
              <a:buNone/>
            </a:pPr>
            <a:endParaRPr sz="1800">
              <a:solidFill>
                <a:schemeClr val="dk1"/>
              </a:solidFill>
            </a:endParaRPr>
          </a:p>
          <a:p>
            <a:pPr lvl="0" algn="ctr" rtl="0">
              <a:spcBef>
                <a:spcPts val="0"/>
              </a:spcBef>
              <a:buNone/>
            </a:pPr>
            <a:r>
              <a:rPr lang="en" sz="2400" b="1" i="1">
                <a:solidFill>
                  <a:srgbClr val="1B5527"/>
                </a:solidFill>
              </a:rPr>
              <a:t>But what does it all mean for ORNL? Why did we do this?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7"/>
        <p:cNvGrpSpPr/>
        <p:nvPr/>
      </p:nvGrpSpPr>
      <p:grpSpPr>
        <a:xfrm>
          <a:off x="0" y="0"/>
          <a:ext cx="0" cy="0"/>
          <a:chOff x="0" y="0"/>
          <a:chExt cx="0" cy="0"/>
        </a:xfrm>
      </p:grpSpPr>
      <p:sp>
        <p:nvSpPr>
          <p:cNvPr id="758" name="Shape 758"/>
          <p:cNvSpPr/>
          <p:nvPr/>
        </p:nvSpPr>
        <p:spPr>
          <a:xfrm>
            <a:off x="6583375" y="4600225"/>
            <a:ext cx="2271299" cy="1067400"/>
          </a:xfrm>
          <a:prstGeom prst="roundRect">
            <a:avLst>
              <a:gd name="adj" fmla="val 16667"/>
            </a:avLst>
          </a:prstGeom>
          <a:solidFill>
            <a:srgbClr val="6FA8DC"/>
          </a:solidFill>
          <a:ln w="19050" cap="flat" cmpd="sng">
            <a:solidFill>
              <a:srgbClr val="9FC5E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9" name="Shape 759"/>
          <p:cNvSpPr/>
          <p:nvPr/>
        </p:nvSpPr>
        <p:spPr>
          <a:xfrm>
            <a:off x="3382975" y="4600225"/>
            <a:ext cx="2271299" cy="1067400"/>
          </a:xfrm>
          <a:prstGeom prst="roundRect">
            <a:avLst>
              <a:gd name="adj" fmla="val 16667"/>
            </a:avLst>
          </a:prstGeom>
          <a:solidFill>
            <a:srgbClr val="6FA8DC"/>
          </a:solidFill>
          <a:ln w="19050" cap="flat" cmpd="sng">
            <a:solidFill>
              <a:srgbClr val="9FC5E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0" name="Shape 760"/>
          <p:cNvSpPr/>
          <p:nvPr/>
        </p:nvSpPr>
        <p:spPr>
          <a:xfrm>
            <a:off x="258775" y="4600225"/>
            <a:ext cx="2271299" cy="1067400"/>
          </a:xfrm>
          <a:prstGeom prst="roundRect">
            <a:avLst>
              <a:gd name="adj" fmla="val 16667"/>
            </a:avLst>
          </a:prstGeom>
          <a:solidFill>
            <a:srgbClr val="6FA8DC"/>
          </a:solidFill>
          <a:ln w="19050" cap="flat" cmpd="sng">
            <a:solidFill>
              <a:srgbClr val="9FC5E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1" name="Shape 761"/>
          <p:cNvSpPr txBox="1"/>
          <p:nvPr/>
        </p:nvSpPr>
        <p:spPr>
          <a:xfrm>
            <a:off x="125411" y="152400"/>
            <a:ext cx="8988299" cy="479399"/>
          </a:xfrm>
          <a:prstGeom prst="rect">
            <a:avLst/>
          </a:prstGeom>
          <a:noFill/>
          <a:ln>
            <a:noFill/>
          </a:ln>
        </p:spPr>
        <p:txBody>
          <a:bodyPr lIns="90000" tIns="46800" rIns="90000" bIns="46800" anchor="t" anchorCtr="0">
            <a:noAutofit/>
          </a:bodyPr>
          <a:lstStyle/>
          <a:p>
            <a:pPr marL="0" marR="0" lvl="0" indent="0" algn="l" rtl="0">
              <a:lnSpc>
                <a:spcPct val="85000"/>
              </a:lnSpc>
              <a:spcBef>
                <a:spcPts val="0"/>
              </a:spcBef>
              <a:spcAft>
                <a:spcPts val="0"/>
              </a:spcAft>
              <a:buClr>
                <a:srgbClr val="006C3A"/>
              </a:buClr>
              <a:buSzPct val="25000"/>
              <a:buFont typeface="Arial"/>
              <a:buNone/>
            </a:pPr>
            <a:r>
              <a:rPr lang="en" sz="3000" b="1">
                <a:solidFill>
                  <a:srgbClr val="006C3A"/>
                </a:solidFill>
              </a:rPr>
              <a:t>The Eclipse Foundation, p2</a:t>
            </a:r>
          </a:p>
        </p:txBody>
      </p:sp>
      <p:sp>
        <p:nvSpPr>
          <p:cNvPr id="762" name="Shape 762"/>
          <p:cNvSpPr txBox="1"/>
          <p:nvPr/>
        </p:nvSpPr>
        <p:spPr>
          <a:xfrm>
            <a:off x="396300" y="833498"/>
            <a:ext cx="8446500" cy="3657299"/>
          </a:xfrm>
          <a:prstGeom prst="rect">
            <a:avLst/>
          </a:prstGeom>
          <a:noFill/>
          <a:ln>
            <a:noFill/>
          </a:ln>
        </p:spPr>
        <p:txBody>
          <a:bodyPr lIns="91425" tIns="91425" rIns="91425" bIns="91425" anchor="ctr" anchorCtr="0">
            <a:noAutofit/>
          </a:bodyPr>
          <a:lstStyle/>
          <a:p>
            <a:pPr lvl="0" rtl="0">
              <a:spcBef>
                <a:spcPts val="0"/>
              </a:spcBef>
              <a:buNone/>
            </a:pPr>
            <a:r>
              <a:rPr lang="en" sz="2400"/>
              <a:t>Lots of value for ORNL:</a:t>
            </a:r>
          </a:p>
          <a:p>
            <a:pPr lvl="0" rtl="0">
              <a:lnSpc>
                <a:spcPct val="115000"/>
              </a:lnSpc>
              <a:spcBef>
                <a:spcPts val="0"/>
              </a:spcBef>
              <a:buNone/>
            </a:pPr>
            <a:endParaRPr sz="2400"/>
          </a:p>
          <a:p>
            <a:pPr marL="457200" lvl="0" indent="-342900" rtl="0">
              <a:spcBef>
                <a:spcPts val="0"/>
              </a:spcBef>
              <a:buSzPct val="100000"/>
            </a:pPr>
            <a:r>
              <a:rPr lang="en" sz="1800"/>
              <a:t>License issues checked and code released under industry friendly license</a:t>
            </a:r>
          </a:p>
          <a:p>
            <a:pPr marL="457200" lvl="0" indent="-342900" rtl="0">
              <a:spcBef>
                <a:spcPts val="0"/>
              </a:spcBef>
              <a:buSzPct val="100000"/>
            </a:pPr>
            <a:r>
              <a:rPr lang="en" sz="1800"/>
              <a:t>Rigorous software development community helps improve our tech</a:t>
            </a:r>
          </a:p>
          <a:p>
            <a:pPr marL="457200" lvl="0" indent="-342900" rtl="0">
              <a:spcBef>
                <a:spcPts val="0"/>
              </a:spcBef>
              <a:buSzPct val="100000"/>
            </a:pPr>
            <a:r>
              <a:rPr lang="en" sz="1800"/>
              <a:t>Common build infrastructure, etc.</a:t>
            </a:r>
          </a:p>
          <a:p>
            <a:pPr marL="457200" lvl="0" indent="-342900" rtl="0">
              <a:spcBef>
                <a:spcPts val="0"/>
              </a:spcBef>
              <a:buSzPct val="100000"/>
            </a:pPr>
            <a:r>
              <a:rPr lang="en" sz="1800"/>
              <a:t>ICE is exposed to a very large number of users at conferences, in articles, and as part of releases.</a:t>
            </a:r>
          </a:p>
          <a:p>
            <a:pPr marL="457200" lvl="0" indent="-342900" rtl="0">
              <a:spcBef>
                <a:spcPts val="0"/>
              </a:spcBef>
              <a:buSzPct val="100000"/>
            </a:pPr>
            <a:r>
              <a:rPr lang="en" sz="1800"/>
              <a:t>Streamlines contributions coming *BACK* to ICE</a:t>
            </a:r>
          </a:p>
        </p:txBody>
      </p:sp>
      <p:sp>
        <p:nvSpPr>
          <p:cNvPr id="763" name="Shape 763"/>
          <p:cNvSpPr txBox="1"/>
          <p:nvPr/>
        </p:nvSpPr>
        <p:spPr>
          <a:xfrm>
            <a:off x="186050" y="4630025"/>
            <a:ext cx="2343900" cy="1113900"/>
          </a:xfrm>
          <a:prstGeom prst="rect">
            <a:avLst/>
          </a:prstGeom>
          <a:noFill/>
          <a:ln>
            <a:noFill/>
          </a:ln>
        </p:spPr>
        <p:txBody>
          <a:bodyPr lIns="91425" tIns="91425" rIns="91425" bIns="91425" anchor="t" anchorCtr="0">
            <a:noAutofit/>
          </a:bodyPr>
          <a:lstStyle/>
          <a:p>
            <a:pPr lvl="0" algn="ctr" rtl="0">
              <a:spcBef>
                <a:spcPts val="0"/>
              </a:spcBef>
              <a:buNone/>
            </a:pPr>
            <a:r>
              <a:rPr lang="en" sz="1800" b="1">
                <a:solidFill>
                  <a:srgbClr val="FFFFFF"/>
                </a:solidFill>
              </a:rPr>
              <a:t>Contribution under CLA (GitHub, Bugzilla, email)</a:t>
            </a:r>
          </a:p>
        </p:txBody>
      </p:sp>
      <p:sp>
        <p:nvSpPr>
          <p:cNvPr id="764" name="Shape 764"/>
          <p:cNvSpPr txBox="1"/>
          <p:nvPr/>
        </p:nvSpPr>
        <p:spPr>
          <a:xfrm>
            <a:off x="3386450" y="4630025"/>
            <a:ext cx="2343900" cy="1113900"/>
          </a:xfrm>
          <a:prstGeom prst="rect">
            <a:avLst/>
          </a:prstGeom>
          <a:noFill/>
          <a:ln>
            <a:noFill/>
          </a:ln>
        </p:spPr>
        <p:txBody>
          <a:bodyPr lIns="91425" tIns="91425" rIns="91425" bIns="91425" anchor="t" anchorCtr="0">
            <a:noAutofit/>
          </a:bodyPr>
          <a:lstStyle/>
          <a:p>
            <a:pPr lvl="0" algn="ctr" rtl="0">
              <a:spcBef>
                <a:spcPts val="0"/>
              </a:spcBef>
              <a:buNone/>
            </a:pPr>
            <a:r>
              <a:rPr lang="en" sz="1800" b="1">
                <a:solidFill>
                  <a:srgbClr val="FFFFFF"/>
                </a:solidFill>
              </a:rPr>
              <a:t>Eclipse Review</a:t>
            </a:r>
          </a:p>
          <a:p>
            <a:pPr lvl="0" algn="ctr" rtl="0">
              <a:spcBef>
                <a:spcPts val="0"/>
              </a:spcBef>
              <a:buNone/>
            </a:pPr>
            <a:r>
              <a:rPr lang="en" sz="1800" b="1">
                <a:solidFill>
                  <a:srgbClr val="FFFFFF"/>
                </a:solidFill>
              </a:rPr>
              <a:t>(License, Origin, Relevance)</a:t>
            </a:r>
          </a:p>
        </p:txBody>
      </p:sp>
      <p:sp>
        <p:nvSpPr>
          <p:cNvPr id="765" name="Shape 765"/>
          <p:cNvSpPr txBox="1"/>
          <p:nvPr/>
        </p:nvSpPr>
        <p:spPr>
          <a:xfrm>
            <a:off x="6586850" y="4782425"/>
            <a:ext cx="2343900" cy="789000"/>
          </a:xfrm>
          <a:prstGeom prst="rect">
            <a:avLst/>
          </a:prstGeom>
          <a:noFill/>
          <a:ln>
            <a:noFill/>
          </a:ln>
        </p:spPr>
        <p:txBody>
          <a:bodyPr lIns="91425" tIns="91425" rIns="91425" bIns="91425" anchor="t" anchorCtr="0">
            <a:noAutofit/>
          </a:bodyPr>
          <a:lstStyle/>
          <a:p>
            <a:pPr lvl="0" algn="ctr" rtl="0">
              <a:spcBef>
                <a:spcPts val="0"/>
              </a:spcBef>
              <a:buNone/>
            </a:pPr>
            <a:r>
              <a:rPr lang="en" sz="1800" b="1">
                <a:solidFill>
                  <a:srgbClr val="FFFFFF"/>
                </a:solidFill>
              </a:rPr>
              <a:t>Integration into project</a:t>
            </a:r>
          </a:p>
        </p:txBody>
      </p:sp>
      <p:cxnSp>
        <p:nvCxnSpPr>
          <p:cNvPr id="766" name="Shape 766"/>
          <p:cNvCxnSpPr>
            <a:stCxn id="763" idx="3"/>
            <a:endCxn id="764" idx="1"/>
          </p:cNvCxnSpPr>
          <p:nvPr/>
        </p:nvCxnSpPr>
        <p:spPr>
          <a:xfrm>
            <a:off x="2529950" y="5186975"/>
            <a:ext cx="856499" cy="0"/>
          </a:xfrm>
          <a:prstGeom prst="straightConnector1">
            <a:avLst/>
          </a:prstGeom>
          <a:noFill/>
          <a:ln w="28575" cap="flat" cmpd="sng">
            <a:solidFill>
              <a:schemeClr val="dk2"/>
            </a:solidFill>
            <a:prstDash val="solid"/>
            <a:round/>
            <a:headEnd type="none" w="lg" len="lg"/>
            <a:tailEnd type="triangle" w="lg" len="lg"/>
          </a:ln>
        </p:spPr>
      </p:cxnSp>
      <p:cxnSp>
        <p:nvCxnSpPr>
          <p:cNvPr id="767" name="Shape 767"/>
          <p:cNvCxnSpPr>
            <a:endCxn id="765" idx="1"/>
          </p:cNvCxnSpPr>
          <p:nvPr/>
        </p:nvCxnSpPr>
        <p:spPr>
          <a:xfrm rot="10800000" flipH="1">
            <a:off x="5730350" y="5176925"/>
            <a:ext cx="856500" cy="10200"/>
          </a:xfrm>
          <a:prstGeom prst="straightConnector1">
            <a:avLst/>
          </a:prstGeom>
          <a:noFill/>
          <a:ln w="28575" cap="flat" cmpd="sng">
            <a:solidFill>
              <a:schemeClr val="dk2"/>
            </a:solidFill>
            <a:prstDash val="solid"/>
            <a:round/>
            <a:headEnd type="none" w="lg" len="lg"/>
            <a:tailEnd type="triangle" w="lg" len="lg"/>
          </a:ln>
        </p:spPr>
      </p:cxnSp>
      <p:sp>
        <p:nvSpPr>
          <p:cNvPr id="768" name="Shape 768"/>
          <p:cNvSpPr txBox="1"/>
          <p:nvPr/>
        </p:nvSpPr>
        <p:spPr>
          <a:xfrm>
            <a:off x="258775" y="5548450"/>
            <a:ext cx="4056300" cy="554099"/>
          </a:xfrm>
          <a:prstGeom prst="rect">
            <a:avLst/>
          </a:prstGeom>
          <a:noFill/>
          <a:ln>
            <a:noFill/>
          </a:ln>
        </p:spPr>
        <p:txBody>
          <a:bodyPr lIns="91425" tIns="91425" rIns="91425" bIns="91425" anchor="ctr" anchorCtr="0">
            <a:noAutofit/>
          </a:bodyPr>
          <a:lstStyle/>
          <a:p>
            <a:pPr lvl="0" rtl="0">
              <a:spcBef>
                <a:spcPts val="0"/>
              </a:spcBef>
              <a:buNone/>
            </a:pPr>
            <a:r>
              <a:rPr lang="en"/>
              <a:t>How we now take contributions...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3"/>
        <p:cNvGrpSpPr/>
        <p:nvPr/>
      </p:nvGrpSpPr>
      <p:grpSpPr>
        <a:xfrm>
          <a:off x="0" y="0"/>
          <a:ext cx="0" cy="0"/>
          <a:chOff x="0" y="0"/>
          <a:chExt cx="0" cy="0"/>
        </a:xfrm>
      </p:grpSpPr>
      <p:sp>
        <p:nvSpPr>
          <p:cNvPr id="774" name="Shape 774"/>
          <p:cNvSpPr txBox="1"/>
          <p:nvPr/>
        </p:nvSpPr>
        <p:spPr>
          <a:xfrm>
            <a:off x="125397" y="152400"/>
            <a:ext cx="5757899" cy="479399"/>
          </a:xfrm>
          <a:prstGeom prst="rect">
            <a:avLst/>
          </a:prstGeom>
          <a:noFill/>
          <a:ln>
            <a:noFill/>
          </a:ln>
        </p:spPr>
        <p:txBody>
          <a:bodyPr lIns="90000" tIns="46800" rIns="90000" bIns="46800" anchor="t" anchorCtr="0">
            <a:noAutofit/>
          </a:bodyPr>
          <a:lstStyle/>
          <a:p>
            <a:pPr marL="0" marR="0" lvl="0" indent="0" algn="l" rtl="0">
              <a:lnSpc>
                <a:spcPct val="85000"/>
              </a:lnSpc>
              <a:spcBef>
                <a:spcPts val="0"/>
              </a:spcBef>
              <a:spcAft>
                <a:spcPts val="0"/>
              </a:spcAft>
              <a:buClr>
                <a:srgbClr val="006C3A"/>
              </a:buClr>
              <a:buSzPct val="25000"/>
              <a:buFont typeface="Arial"/>
              <a:buNone/>
            </a:pPr>
            <a:r>
              <a:rPr lang="en" sz="3000" b="1">
                <a:solidFill>
                  <a:srgbClr val="006C3A"/>
                </a:solidFill>
              </a:rPr>
              <a:t>Collaboration Outlook</a:t>
            </a:r>
          </a:p>
        </p:txBody>
      </p:sp>
      <p:sp>
        <p:nvSpPr>
          <p:cNvPr id="775" name="Shape 775"/>
          <p:cNvSpPr txBox="1"/>
          <p:nvPr/>
        </p:nvSpPr>
        <p:spPr>
          <a:xfrm>
            <a:off x="198300" y="796050"/>
            <a:ext cx="3267900" cy="5535300"/>
          </a:xfrm>
          <a:prstGeom prst="rect">
            <a:avLst/>
          </a:prstGeom>
          <a:noFill/>
          <a:ln>
            <a:noFill/>
          </a:ln>
        </p:spPr>
        <p:txBody>
          <a:bodyPr lIns="91425" tIns="91425" rIns="91425" bIns="91425" anchor="ctr" anchorCtr="0">
            <a:noAutofit/>
          </a:bodyPr>
          <a:lstStyle/>
          <a:p>
            <a:pPr lvl="0" rtl="0">
              <a:lnSpc>
                <a:spcPct val="115000"/>
              </a:lnSpc>
              <a:spcBef>
                <a:spcPts val="0"/>
              </a:spcBef>
              <a:buNone/>
            </a:pPr>
            <a:endParaRPr i="1">
              <a:solidFill>
                <a:schemeClr val="dk1"/>
              </a:solidFill>
            </a:endParaRPr>
          </a:p>
          <a:p>
            <a:pPr lvl="0" rtl="0">
              <a:spcBef>
                <a:spcPts val="0"/>
              </a:spcBef>
              <a:buNone/>
            </a:pPr>
            <a:r>
              <a:rPr lang="en" b="1">
                <a:solidFill>
                  <a:schemeClr val="dk1"/>
                </a:solidFill>
              </a:rPr>
              <a:t>Core Developers</a:t>
            </a:r>
          </a:p>
          <a:p>
            <a:pPr lvl="0" rtl="0">
              <a:spcBef>
                <a:spcPts val="0"/>
              </a:spcBef>
              <a:buNone/>
            </a:pPr>
            <a:endParaRPr b="1">
              <a:solidFill>
                <a:schemeClr val="dk1"/>
              </a:solidFill>
            </a:endParaRPr>
          </a:p>
          <a:p>
            <a:pPr lvl="0" rtl="0">
              <a:spcBef>
                <a:spcPts val="0"/>
              </a:spcBef>
              <a:buNone/>
            </a:pPr>
            <a:r>
              <a:rPr lang="en">
                <a:solidFill>
                  <a:schemeClr val="dk1"/>
                </a:solidFill>
              </a:rPr>
              <a:t>ORNL</a:t>
            </a:r>
          </a:p>
          <a:p>
            <a:pPr lvl="0" rtl="0">
              <a:spcBef>
                <a:spcPts val="0"/>
              </a:spcBef>
              <a:buNone/>
            </a:pPr>
            <a:r>
              <a:rPr lang="en">
                <a:solidFill>
                  <a:schemeClr val="dk1"/>
                </a:solidFill>
              </a:rPr>
              <a:t>LBNL</a:t>
            </a:r>
          </a:p>
          <a:p>
            <a:pPr lvl="0" rtl="0">
              <a:spcBef>
                <a:spcPts val="0"/>
              </a:spcBef>
              <a:buNone/>
            </a:pPr>
            <a:r>
              <a:rPr lang="en">
                <a:solidFill>
                  <a:schemeClr val="dk1"/>
                </a:solidFill>
              </a:rPr>
              <a:t>UTK</a:t>
            </a:r>
          </a:p>
          <a:p>
            <a:pPr lvl="0" rtl="0">
              <a:lnSpc>
                <a:spcPct val="115000"/>
              </a:lnSpc>
              <a:spcBef>
                <a:spcPts val="0"/>
              </a:spcBef>
              <a:buNone/>
            </a:pPr>
            <a:endParaRPr>
              <a:solidFill>
                <a:schemeClr val="dk1"/>
              </a:solidFill>
            </a:endParaRPr>
          </a:p>
          <a:p>
            <a:pPr lvl="0" rtl="0">
              <a:spcBef>
                <a:spcPts val="0"/>
              </a:spcBef>
              <a:buNone/>
            </a:pPr>
            <a:r>
              <a:rPr lang="en" b="1">
                <a:solidFill>
                  <a:schemeClr val="dk1"/>
                </a:solidFill>
              </a:rPr>
              <a:t>Subject Matter Experts</a:t>
            </a:r>
          </a:p>
          <a:p>
            <a:pPr lvl="0" rtl="0">
              <a:lnSpc>
                <a:spcPct val="115000"/>
              </a:lnSpc>
              <a:spcBef>
                <a:spcPts val="0"/>
              </a:spcBef>
              <a:buNone/>
            </a:pPr>
            <a:endParaRPr b="1">
              <a:solidFill>
                <a:schemeClr val="dk1"/>
              </a:solidFill>
            </a:endParaRPr>
          </a:p>
          <a:p>
            <a:pPr lvl="0" rtl="0">
              <a:spcBef>
                <a:spcPts val="0"/>
              </a:spcBef>
              <a:buNone/>
            </a:pPr>
            <a:r>
              <a:rPr lang="en">
                <a:solidFill>
                  <a:schemeClr val="dk1"/>
                </a:solidFill>
              </a:rPr>
              <a:t>ANL</a:t>
            </a:r>
          </a:p>
          <a:p>
            <a:pPr lvl="0" rtl="0">
              <a:spcBef>
                <a:spcPts val="0"/>
              </a:spcBef>
              <a:buNone/>
            </a:pPr>
            <a:r>
              <a:rPr lang="en">
                <a:solidFill>
                  <a:schemeClr val="dk1"/>
                </a:solidFill>
              </a:rPr>
              <a:t>INL</a:t>
            </a:r>
          </a:p>
          <a:p>
            <a:pPr lvl="0" rtl="0">
              <a:spcBef>
                <a:spcPts val="0"/>
              </a:spcBef>
              <a:buNone/>
            </a:pPr>
            <a:r>
              <a:rPr lang="en">
                <a:solidFill>
                  <a:schemeClr val="dk1"/>
                </a:solidFill>
              </a:rPr>
              <a:t>UT-Dallas</a:t>
            </a:r>
          </a:p>
          <a:p>
            <a:pPr lvl="0" rtl="0">
              <a:lnSpc>
                <a:spcPct val="115000"/>
              </a:lnSpc>
              <a:spcBef>
                <a:spcPts val="0"/>
              </a:spcBef>
              <a:buNone/>
            </a:pPr>
            <a:endParaRPr>
              <a:solidFill>
                <a:schemeClr val="dk1"/>
              </a:solidFill>
            </a:endParaRPr>
          </a:p>
          <a:p>
            <a:pPr lvl="0" rtl="0">
              <a:spcBef>
                <a:spcPts val="0"/>
              </a:spcBef>
              <a:buNone/>
            </a:pPr>
            <a:r>
              <a:rPr lang="en" b="1">
                <a:solidFill>
                  <a:schemeClr val="dk1"/>
                </a:solidFill>
              </a:rPr>
              <a:t>Contributors</a:t>
            </a:r>
          </a:p>
          <a:p>
            <a:pPr lvl="0" rtl="0">
              <a:lnSpc>
                <a:spcPct val="115000"/>
              </a:lnSpc>
              <a:spcBef>
                <a:spcPts val="0"/>
              </a:spcBef>
              <a:buNone/>
            </a:pPr>
            <a:endParaRPr b="1">
              <a:solidFill>
                <a:schemeClr val="dk1"/>
              </a:solidFill>
            </a:endParaRPr>
          </a:p>
          <a:p>
            <a:pPr lvl="0" rtl="0">
              <a:spcBef>
                <a:spcPts val="0"/>
              </a:spcBef>
              <a:buNone/>
            </a:pPr>
            <a:r>
              <a:rPr lang="en">
                <a:solidFill>
                  <a:schemeClr val="dk1"/>
                </a:solidFill>
              </a:rPr>
              <a:t>Diamond Light Source</a:t>
            </a:r>
          </a:p>
          <a:p>
            <a:pPr lvl="0" rtl="0">
              <a:spcBef>
                <a:spcPts val="0"/>
              </a:spcBef>
              <a:buNone/>
            </a:pPr>
            <a:r>
              <a:rPr lang="en">
                <a:solidFill>
                  <a:schemeClr val="dk1"/>
                </a:solidFill>
              </a:rPr>
              <a:t>Duquesne University</a:t>
            </a:r>
          </a:p>
          <a:p>
            <a:pPr lvl="0" rtl="0">
              <a:lnSpc>
                <a:spcPct val="115000"/>
              </a:lnSpc>
              <a:spcBef>
                <a:spcPts val="0"/>
              </a:spcBef>
              <a:buNone/>
            </a:pPr>
            <a:endParaRPr>
              <a:solidFill>
                <a:schemeClr val="dk1"/>
              </a:solidFill>
            </a:endParaRPr>
          </a:p>
          <a:p>
            <a:pPr lvl="0" rtl="0">
              <a:spcBef>
                <a:spcPts val="0"/>
              </a:spcBef>
              <a:buNone/>
            </a:pPr>
            <a:r>
              <a:rPr lang="en" b="1">
                <a:solidFill>
                  <a:schemeClr val="dk1"/>
                </a:solidFill>
              </a:rPr>
              <a:t>Hopeful Future Contributors</a:t>
            </a:r>
          </a:p>
          <a:p>
            <a:pPr lvl="0" rtl="0">
              <a:lnSpc>
                <a:spcPct val="115000"/>
              </a:lnSpc>
              <a:spcBef>
                <a:spcPts val="0"/>
              </a:spcBef>
              <a:buNone/>
            </a:pPr>
            <a:endParaRPr b="1">
              <a:solidFill>
                <a:schemeClr val="dk1"/>
              </a:solidFill>
            </a:endParaRPr>
          </a:p>
          <a:p>
            <a:pPr lvl="0" rtl="0">
              <a:spcBef>
                <a:spcPts val="0"/>
              </a:spcBef>
              <a:buNone/>
            </a:pPr>
            <a:r>
              <a:rPr lang="en">
                <a:solidFill>
                  <a:schemeClr val="dk1"/>
                </a:solidFill>
              </a:rPr>
              <a:t>DOE IT</a:t>
            </a:r>
          </a:p>
          <a:p>
            <a:pPr lvl="0" rtl="0">
              <a:spcBef>
                <a:spcPts val="0"/>
              </a:spcBef>
              <a:buNone/>
            </a:pPr>
            <a:r>
              <a:rPr lang="en">
                <a:solidFill>
                  <a:schemeClr val="dk1"/>
                </a:solidFill>
              </a:rPr>
              <a:t>Kitware Inc.</a:t>
            </a:r>
          </a:p>
        </p:txBody>
      </p:sp>
      <p:sp>
        <p:nvSpPr>
          <p:cNvPr id="776" name="Shape 776"/>
          <p:cNvSpPr txBox="1"/>
          <p:nvPr/>
        </p:nvSpPr>
        <p:spPr>
          <a:xfrm>
            <a:off x="3504425" y="2617100"/>
            <a:ext cx="5140500" cy="3028500"/>
          </a:xfrm>
          <a:prstGeom prst="rect">
            <a:avLst/>
          </a:prstGeom>
          <a:noFill/>
          <a:ln>
            <a:noFill/>
          </a:ln>
        </p:spPr>
        <p:txBody>
          <a:bodyPr lIns="91425" tIns="91425" rIns="91425" bIns="91425" anchor="ctr" anchorCtr="0">
            <a:noAutofit/>
          </a:bodyPr>
          <a:lstStyle/>
          <a:p>
            <a:pPr lvl="0" rtl="0">
              <a:spcBef>
                <a:spcPts val="0"/>
              </a:spcBef>
              <a:buNone/>
            </a:pPr>
            <a:r>
              <a:rPr lang="en" sz="1800" i="1">
                <a:solidFill>
                  <a:schemeClr val="dk1"/>
                </a:solidFill>
              </a:rPr>
              <a:t>Our goal is to foster an open, collaborative community that includes contributions of all forms from everyone and encourages constructive, positive discourse about and the implementation of highly usable open source modeling and simulation tools with an license that supports wide adoption of the platform.</a:t>
            </a:r>
          </a:p>
          <a:p>
            <a:pPr lvl="0" rtl="0">
              <a:lnSpc>
                <a:spcPct val="115000"/>
              </a:lnSpc>
              <a:spcBef>
                <a:spcPts val="0"/>
              </a:spcBef>
              <a:buNone/>
            </a:pPr>
            <a:endParaRPr sz="1800" i="1">
              <a:solidFill>
                <a:schemeClr val="dk1"/>
              </a:solidFill>
            </a:endParaRPr>
          </a:p>
          <a:p>
            <a:pPr lvl="0" rtl="0">
              <a:spcBef>
                <a:spcPts val="0"/>
              </a:spcBef>
              <a:buNone/>
            </a:pPr>
            <a:r>
              <a:rPr lang="en" sz="1800" i="1">
                <a:solidFill>
                  <a:schemeClr val="dk1"/>
                </a:solidFill>
              </a:rPr>
              <a:t>We hope to double the number of core developers and core developer institutions in the next calendar year.</a:t>
            </a:r>
          </a:p>
        </p:txBody>
      </p:sp>
      <p:sp>
        <p:nvSpPr>
          <p:cNvPr id="777" name="Shape 777"/>
          <p:cNvSpPr txBox="1"/>
          <p:nvPr/>
        </p:nvSpPr>
        <p:spPr>
          <a:xfrm>
            <a:off x="2993875" y="1045924"/>
            <a:ext cx="5651100" cy="951600"/>
          </a:xfrm>
          <a:prstGeom prst="rect">
            <a:avLst/>
          </a:prstGeom>
          <a:noFill/>
          <a:ln>
            <a:noFill/>
          </a:ln>
        </p:spPr>
        <p:txBody>
          <a:bodyPr lIns="91425" tIns="91425" rIns="91425" bIns="91425" anchor="ctr" anchorCtr="0">
            <a:noAutofit/>
          </a:bodyPr>
          <a:lstStyle/>
          <a:p>
            <a:pPr lvl="0" algn="ctr" rtl="0">
              <a:spcBef>
                <a:spcPts val="0"/>
              </a:spcBef>
              <a:buNone/>
            </a:pPr>
            <a:r>
              <a:rPr lang="en" sz="1800" b="1" i="1">
                <a:solidFill>
                  <a:schemeClr val="dk1"/>
                </a:solidFill>
              </a:rPr>
              <a:t>The NiCE team is multi-institutional and growing!</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2"/>
        <p:cNvGrpSpPr/>
        <p:nvPr/>
      </p:nvGrpSpPr>
      <p:grpSpPr>
        <a:xfrm>
          <a:off x="0" y="0"/>
          <a:ext cx="0" cy="0"/>
          <a:chOff x="0" y="0"/>
          <a:chExt cx="0" cy="0"/>
        </a:xfrm>
      </p:grpSpPr>
      <p:sp>
        <p:nvSpPr>
          <p:cNvPr id="783" name="Shape 783"/>
          <p:cNvSpPr txBox="1"/>
          <p:nvPr/>
        </p:nvSpPr>
        <p:spPr>
          <a:xfrm>
            <a:off x="125397" y="152400"/>
            <a:ext cx="5757899" cy="479399"/>
          </a:xfrm>
          <a:prstGeom prst="rect">
            <a:avLst/>
          </a:prstGeom>
          <a:noFill/>
          <a:ln>
            <a:noFill/>
          </a:ln>
        </p:spPr>
        <p:txBody>
          <a:bodyPr lIns="90000" tIns="46800" rIns="90000" bIns="46800" anchor="t" anchorCtr="0">
            <a:noAutofit/>
          </a:bodyPr>
          <a:lstStyle/>
          <a:p>
            <a:pPr marL="0" marR="0" lvl="0" indent="0" algn="l" rtl="0">
              <a:lnSpc>
                <a:spcPct val="85000"/>
              </a:lnSpc>
              <a:spcBef>
                <a:spcPts val="0"/>
              </a:spcBef>
              <a:spcAft>
                <a:spcPts val="0"/>
              </a:spcAft>
              <a:buClr>
                <a:srgbClr val="006C3A"/>
              </a:buClr>
              <a:buSzPct val="25000"/>
              <a:buFont typeface="Arial"/>
              <a:buNone/>
            </a:pPr>
            <a:r>
              <a:rPr lang="en" sz="3000" b="1">
                <a:solidFill>
                  <a:srgbClr val="006C3A"/>
                </a:solidFill>
              </a:rPr>
              <a:t>Collaboration Opportunities</a:t>
            </a:r>
          </a:p>
        </p:txBody>
      </p:sp>
      <p:sp>
        <p:nvSpPr>
          <p:cNvPr id="784" name="Shape 784"/>
          <p:cNvSpPr txBox="1"/>
          <p:nvPr/>
        </p:nvSpPr>
        <p:spPr>
          <a:xfrm>
            <a:off x="125400" y="1516650"/>
            <a:ext cx="8976599" cy="1508399"/>
          </a:xfrm>
          <a:prstGeom prst="rect">
            <a:avLst/>
          </a:prstGeom>
          <a:noFill/>
          <a:ln>
            <a:noFill/>
          </a:ln>
        </p:spPr>
        <p:txBody>
          <a:bodyPr lIns="91425" tIns="91425" rIns="91425" bIns="91425" anchor="ctr" anchorCtr="0">
            <a:noAutofit/>
          </a:bodyPr>
          <a:lstStyle/>
          <a:p>
            <a:pPr lvl="0" rtl="0">
              <a:spcBef>
                <a:spcPts val="0"/>
              </a:spcBef>
              <a:buNone/>
            </a:pPr>
            <a:r>
              <a:rPr lang="en" sz="1800" i="1">
                <a:solidFill>
                  <a:schemeClr val="dk1"/>
                </a:solidFill>
              </a:rPr>
              <a:t>Our goal is to foster an open, collaborative community that includes contributions of all forms from everyone and encourages constructive, positive discourse about and the implementation of highly usable open source modeling and simulation tools with an license that supports wide adoption of the platform.</a:t>
            </a:r>
          </a:p>
          <a:p>
            <a:pPr lvl="0" rtl="0">
              <a:spcBef>
                <a:spcPts val="0"/>
              </a:spcBef>
              <a:buNone/>
            </a:pPr>
            <a:endParaRPr sz="1800"/>
          </a:p>
        </p:txBody>
      </p:sp>
      <p:sp>
        <p:nvSpPr>
          <p:cNvPr id="785" name="Shape 785"/>
          <p:cNvSpPr txBox="1"/>
          <p:nvPr/>
        </p:nvSpPr>
        <p:spPr>
          <a:xfrm>
            <a:off x="1698475" y="741124"/>
            <a:ext cx="5651100" cy="951600"/>
          </a:xfrm>
          <a:prstGeom prst="rect">
            <a:avLst/>
          </a:prstGeom>
          <a:noFill/>
          <a:ln>
            <a:noFill/>
          </a:ln>
        </p:spPr>
        <p:txBody>
          <a:bodyPr lIns="91425" tIns="91425" rIns="91425" bIns="91425" anchor="ctr" anchorCtr="0">
            <a:noAutofit/>
          </a:bodyPr>
          <a:lstStyle/>
          <a:p>
            <a:pPr lvl="0" algn="ctr" rtl="0">
              <a:spcBef>
                <a:spcPts val="0"/>
              </a:spcBef>
              <a:buNone/>
            </a:pPr>
            <a:r>
              <a:rPr lang="en" sz="1800" b="1" i="1">
                <a:solidFill>
                  <a:schemeClr val="dk1"/>
                </a:solidFill>
              </a:rPr>
              <a:t>We want YOU to join our team!</a:t>
            </a:r>
          </a:p>
        </p:txBody>
      </p:sp>
      <p:sp>
        <p:nvSpPr>
          <p:cNvPr id="786" name="Shape 786"/>
          <p:cNvSpPr txBox="1"/>
          <p:nvPr/>
        </p:nvSpPr>
        <p:spPr>
          <a:xfrm>
            <a:off x="243700" y="2576850"/>
            <a:ext cx="8482500" cy="3331499"/>
          </a:xfrm>
          <a:prstGeom prst="rect">
            <a:avLst/>
          </a:prstGeom>
          <a:noFill/>
          <a:ln>
            <a:noFill/>
          </a:ln>
        </p:spPr>
        <p:txBody>
          <a:bodyPr lIns="91425" tIns="91425" rIns="91425" bIns="91425" anchor="ctr" anchorCtr="0">
            <a:noAutofit/>
          </a:bodyPr>
          <a:lstStyle/>
          <a:p>
            <a:pPr lvl="0" rtl="0">
              <a:spcBef>
                <a:spcPts val="0"/>
              </a:spcBef>
              <a:buNone/>
            </a:pPr>
            <a:r>
              <a:rPr lang="en" sz="1800">
                <a:solidFill>
                  <a:schemeClr val="dk1"/>
                </a:solidFill>
              </a:rPr>
              <a:t>Many ways to collaborate:</a:t>
            </a:r>
          </a:p>
          <a:p>
            <a:pPr marL="457200" lvl="0" indent="-342900" rtl="0">
              <a:spcBef>
                <a:spcPts val="0"/>
              </a:spcBef>
              <a:buClr>
                <a:schemeClr val="dk1"/>
              </a:buClr>
              <a:buSzPct val="100000"/>
              <a:buChar char="●"/>
            </a:pPr>
            <a:r>
              <a:rPr lang="en" sz="1800">
                <a:solidFill>
                  <a:schemeClr val="dk1"/>
                </a:solidFill>
              </a:rPr>
              <a:t>Use ICE</a:t>
            </a:r>
          </a:p>
          <a:p>
            <a:pPr marL="457200" lvl="0" indent="-342900" rtl="0">
              <a:spcBef>
                <a:spcPts val="0"/>
              </a:spcBef>
              <a:buClr>
                <a:schemeClr val="dk1"/>
              </a:buClr>
              <a:buSzPct val="100000"/>
              <a:buChar char="●"/>
            </a:pPr>
            <a:r>
              <a:rPr lang="en" sz="1800">
                <a:solidFill>
                  <a:schemeClr val="dk1"/>
                </a:solidFill>
              </a:rPr>
              <a:t>Test ICE</a:t>
            </a:r>
          </a:p>
          <a:p>
            <a:pPr marL="457200" lvl="0" indent="-342900" rtl="0">
              <a:spcBef>
                <a:spcPts val="0"/>
              </a:spcBef>
              <a:buClr>
                <a:schemeClr val="dk1"/>
              </a:buClr>
              <a:buSzPct val="100000"/>
              <a:buChar char="●"/>
            </a:pPr>
            <a:r>
              <a:rPr lang="en" sz="1800">
                <a:solidFill>
                  <a:schemeClr val="dk1"/>
                </a:solidFill>
              </a:rPr>
              <a:t>Give us some code</a:t>
            </a:r>
          </a:p>
          <a:p>
            <a:pPr marL="457200" lvl="0" indent="-342900" rtl="0">
              <a:spcBef>
                <a:spcPts val="0"/>
              </a:spcBef>
              <a:buClr>
                <a:schemeClr val="dk1"/>
              </a:buClr>
              <a:buSzPct val="100000"/>
              <a:buChar char="●"/>
            </a:pPr>
            <a:r>
              <a:rPr lang="en" sz="1800">
                <a:solidFill>
                  <a:schemeClr val="dk1"/>
                </a:solidFill>
              </a:rPr>
              <a:t>Give us </a:t>
            </a:r>
            <a:r>
              <a:rPr lang="en" sz="1800" i="1">
                <a:solidFill>
                  <a:schemeClr val="dk1"/>
                </a:solidFill>
              </a:rPr>
              <a:t>something</a:t>
            </a:r>
            <a:r>
              <a:rPr lang="en" sz="1800">
                <a:solidFill>
                  <a:schemeClr val="dk1"/>
                </a:solidFill>
              </a:rPr>
              <a:t> </a:t>
            </a:r>
            <a:r>
              <a:rPr lang="en" sz="1800" i="1">
                <a:solidFill>
                  <a:schemeClr val="dk1"/>
                </a:solidFill>
              </a:rPr>
              <a:t>to</a:t>
            </a:r>
            <a:r>
              <a:rPr lang="en" sz="1800">
                <a:solidFill>
                  <a:schemeClr val="dk1"/>
                </a:solidFill>
              </a:rPr>
              <a:t> code</a:t>
            </a:r>
          </a:p>
          <a:p>
            <a:pPr marL="457200" lvl="0" indent="-342900" rtl="0">
              <a:spcBef>
                <a:spcPts val="0"/>
              </a:spcBef>
              <a:buClr>
                <a:schemeClr val="dk1"/>
              </a:buClr>
              <a:buSzPct val="100000"/>
              <a:buChar char="●"/>
            </a:pPr>
            <a:r>
              <a:rPr lang="en" sz="1800">
                <a:solidFill>
                  <a:schemeClr val="dk1"/>
                </a:solidFill>
              </a:rPr>
              <a:t>Provide feedback</a:t>
            </a:r>
          </a:p>
          <a:p>
            <a:pPr marL="457200" lvl="0" indent="-342900" rtl="0">
              <a:spcBef>
                <a:spcPts val="0"/>
              </a:spcBef>
              <a:buClr>
                <a:schemeClr val="dk1"/>
              </a:buClr>
              <a:buSzPct val="100000"/>
              <a:buChar char="●"/>
            </a:pPr>
            <a:r>
              <a:rPr lang="en" sz="1800">
                <a:solidFill>
                  <a:schemeClr val="dk1"/>
                </a:solidFill>
              </a:rPr>
              <a:t>Develop documentation</a:t>
            </a:r>
          </a:p>
          <a:p>
            <a:pPr marL="457200" lvl="0" indent="-342900" rtl="0">
              <a:spcBef>
                <a:spcPts val="0"/>
              </a:spcBef>
              <a:buClr>
                <a:schemeClr val="dk1"/>
              </a:buClr>
              <a:buSzPct val="100000"/>
              <a:buChar char="●"/>
            </a:pPr>
            <a:r>
              <a:rPr lang="en" sz="1800">
                <a:solidFill>
                  <a:schemeClr val="dk1"/>
                </a:solidFill>
              </a:rPr>
              <a:t>Tell your friends about us</a:t>
            </a:r>
          </a:p>
          <a:p>
            <a:pPr marL="457200" lvl="0" indent="-342900" rtl="0">
              <a:spcBef>
                <a:spcPts val="0"/>
              </a:spcBef>
              <a:buClr>
                <a:schemeClr val="dk1"/>
              </a:buClr>
              <a:buSzPct val="100000"/>
              <a:buChar char="●"/>
            </a:pPr>
            <a:r>
              <a:rPr lang="en" sz="1800">
                <a:solidFill>
                  <a:schemeClr val="dk1"/>
                </a:solidFill>
              </a:rPr>
              <a:t>Introduce us to some new technologies</a:t>
            </a:r>
          </a:p>
        </p:txBody>
      </p:sp>
      <p:sp>
        <p:nvSpPr>
          <p:cNvPr id="787" name="Shape 787"/>
          <p:cNvSpPr txBox="1"/>
          <p:nvPr/>
        </p:nvSpPr>
        <p:spPr>
          <a:xfrm>
            <a:off x="1679100" y="5541725"/>
            <a:ext cx="5899200" cy="951600"/>
          </a:xfrm>
          <a:prstGeom prst="rect">
            <a:avLst/>
          </a:prstGeom>
          <a:noFill/>
          <a:ln>
            <a:noFill/>
          </a:ln>
        </p:spPr>
        <p:txBody>
          <a:bodyPr lIns="91425" tIns="91425" rIns="91425" bIns="91425" anchor="ctr" anchorCtr="0">
            <a:noAutofit/>
          </a:bodyPr>
          <a:lstStyle/>
          <a:p>
            <a:pPr lvl="0" algn="ctr" rtl="0">
              <a:spcBef>
                <a:spcPts val="0"/>
              </a:spcBef>
              <a:buNone/>
            </a:pPr>
            <a:r>
              <a:rPr lang="en" sz="1800" b="1" i="1">
                <a:solidFill>
                  <a:schemeClr val="dk1"/>
                </a:solidFill>
              </a:rPr>
              <a:t>Also, we have a small amount of funding available to support good ideas or interesting work.</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2"/>
        <p:cNvGrpSpPr/>
        <p:nvPr/>
      </p:nvGrpSpPr>
      <p:grpSpPr>
        <a:xfrm>
          <a:off x="0" y="0"/>
          <a:ext cx="0" cy="0"/>
          <a:chOff x="0" y="0"/>
          <a:chExt cx="0" cy="0"/>
        </a:xfrm>
      </p:grpSpPr>
      <p:sp>
        <p:nvSpPr>
          <p:cNvPr id="793" name="Shape 793"/>
          <p:cNvSpPr txBox="1"/>
          <p:nvPr/>
        </p:nvSpPr>
        <p:spPr>
          <a:xfrm>
            <a:off x="125400" y="152400"/>
            <a:ext cx="7600499" cy="479399"/>
          </a:xfrm>
          <a:prstGeom prst="rect">
            <a:avLst/>
          </a:prstGeom>
          <a:noFill/>
          <a:ln>
            <a:noFill/>
          </a:ln>
        </p:spPr>
        <p:txBody>
          <a:bodyPr lIns="90000" tIns="46800" rIns="90000" bIns="46800" anchor="t" anchorCtr="0">
            <a:noAutofit/>
          </a:bodyPr>
          <a:lstStyle/>
          <a:p>
            <a:pPr marL="0" marR="0" lvl="0" indent="0" algn="l" rtl="0">
              <a:lnSpc>
                <a:spcPct val="85000"/>
              </a:lnSpc>
              <a:spcBef>
                <a:spcPts val="0"/>
              </a:spcBef>
              <a:spcAft>
                <a:spcPts val="0"/>
              </a:spcAft>
              <a:buClr>
                <a:srgbClr val="006C3A"/>
              </a:buClr>
              <a:buSzPct val="25000"/>
              <a:buFont typeface="Arial"/>
              <a:buNone/>
            </a:pPr>
            <a:r>
              <a:rPr lang="en" sz="3000" b="1">
                <a:solidFill>
                  <a:srgbClr val="006C3A"/>
                </a:solidFill>
              </a:rPr>
              <a:t>Getting Started as a User</a:t>
            </a:r>
          </a:p>
        </p:txBody>
      </p:sp>
      <p:sp>
        <p:nvSpPr>
          <p:cNvPr id="794" name="Shape 794"/>
          <p:cNvSpPr txBox="1"/>
          <p:nvPr/>
        </p:nvSpPr>
        <p:spPr>
          <a:xfrm>
            <a:off x="243700" y="1738650"/>
            <a:ext cx="8482500" cy="1989600"/>
          </a:xfrm>
          <a:prstGeom prst="rect">
            <a:avLst/>
          </a:prstGeom>
          <a:noFill/>
          <a:ln>
            <a:noFill/>
          </a:ln>
        </p:spPr>
        <p:txBody>
          <a:bodyPr lIns="91425" tIns="91425" rIns="91425" bIns="91425" anchor="ctr" anchorCtr="0">
            <a:noAutofit/>
          </a:bodyPr>
          <a:lstStyle/>
          <a:p>
            <a:pPr marL="457200" lvl="0" indent="-342900" rtl="0">
              <a:spcBef>
                <a:spcPts val="0"/>
              </a:spcBef>
              <a:buClr>
                <a:schemeClr val="dk1"/>
              </a:buClr>
              <a:buSzPct val="100000"/>
              <a:buAutoNum type="arabicPeriod"/>
            </a:pPr>
            <a:r>
              <a:rPr lang="en" sz="1800">
                <a:solidFill>
                  <a:schemeClr val="dk1"/>
                </a:solidFill>
              </a:rPr>
              <a:t>Join the user mailing list! - </a:t>
            </a:r>
            <a:r>
              <a:rPr lang="en" sz="1800" u="sng">
                <a:hlinkClick r:id="rId3"/>
              </a:rPr>
              <a:t>https://dev.eclipse.org/mailman/listinfo/ice-users</a:t>
            </a:r>
          </a:p>
          <a:p>
            <a:pPr marL="457200" lvl="0" indent="-342900" rtl="0">
              <a:spcBef>
                <a:spcPts val="0"/>
              </a:spcBef>
              <a:buClr>
                <a:schemeClr val="dk1"/>
              </a:buClr>
              <a:buSzPct val="100000"/>
              <a:buAutoNum type="arabicPeriod"/>
            </a:pPr>
            <a:r>
              <a:rPr lang="en" sz="1800">
                <a:solidFill>
                  <a:schemeClr val="dk1"/>
                </a:solidFill>
              </a:rPr>
              <a:t>Download ICE - </a:t>
            </a:r>
            <a:r>
              <a:rPr lang="en" sz="1800" u="sng">
                <a:hlinkClick r:id="rId4"/>
              </a:rPr>
              <a:t>http://sourceforge.net/projects/niceproject/files/nightly/nice/</a:t>
            </a:r>
          </a:p>
          <a:p>
            <a:pPr marL="457200" lvl="0" indent="-342900" rtl="0">
              <a:spcBef>
                <a:spcPts val="0"/>
              </a:spcBef>
              <a:buSzPct val="100000"/>
              <a:buAutoNum type="arabicPeriod"/>
            </a:pPr>
            <a:r>
              <a:rPr lang="en" sz="1800"/>
              <a:t>Check out our wiki - </a:t>
            </a:r>
            <a:r>
              <a:rPr lang="en" sz="1800" u="sng">
                <a:hlinkClick r:id="rId5"/>
              </a:rPr>
              <a:t>http://sourceforge.net/p/niceproject/docs/Main%20Page/</a:t>
            </a:r>
            <a:r>
              <a:rPr lang="en" sz="1800"/>
              <a:t> </a:t>
            </a:r>
          </a:p>
          <a:p>
            <a:pPr marL="457200" lvl="0" indent="-342900" rtl="0">
              <a:spcBef>
                <a:spcPts val="0"/>
              </a:spcBef>
              <a:buSzPct val="100000"/>
              <a:buAutoNum type="arabicPeriod"/>
            </a:pPr>
            <a:r>
              <a:rPr lang="en" sz="1800"/>
              <a:t>Email the list if you have questions!</a:t>
            </a:r>
          </a:p>
        </p:txBody>
      </p:sp>
      <p:sp>
        <p:nvSpPr>
          <p:cNvPr id="795" name="Shape 795"/>
          <p:cNvSpPr txBox="1"/>
          <p:nvPr/>
        </p:nvSpPr>
        <p:spPr>
          <a:xfrm>
            <a:off x="243700" y="4558050"/>
            <a:ext cx="8482500" cy="1754999"/>
          </a:xfrm>
          <a:prstGeom prst="rect">
            <a:avLst/>
          </a:prstGeom>
          <a:noFill/>
          <a:ln>
            <a:noFill/>
          </a:ln>
        </p:spPr>
        <p:txBody>
          <a:bodyPr lIns="91425" tIns="91425" rIns="91425" bIns="91425" anchor="ctr" anchorCtr="0">
            <a:noAutofit/>
          </a:bodyPr>
          <a:lstStyle/>
          <a:p>
            <a:pPr marL="457200" lvl="0" indent="-342900" rtl="0">
              <a:spcBef>
                <a:spcPts val="0"/>
              </a:spcBef>
              <a:buClr>
                <a:schemeClr val="dk1"/>
              </a:buClr>
              <a:buSzPct val="100000"/>
              <a:buAutoNum type="arabicPeriod"/>
            </a:pPr>
            <a:r>
              <a:rPr lang="en" sz="1800">
                <a:solidFill>
                  <a:schemeClr val="dk1"/>
                </a:solidFill>
              </a:rPr>
              <a:t>Join the dev mailing list!</a:t>
            </a:r>
            <a:r>
              <a:rPr lang="en" sz="1800"/>
              <a:t> - </a:t>
            </a:r>
            <a:r>
              <a:rPr lang="en" sz="1800" u="sng">
                <a:hlinkClick r:id="rId6"/>
              </a:rPr>
              <a:t>https://dev.eclipse.org/mailman/listinfo/ice-dev</a:t>
            </a:r>
          </a:p>
          <a:p>
            <a:pPr marL="457200" lvl="0" indent="-342900" rtl="0">
              <a:spcBef>
                <a:spcPts val="0"/>
              </a:spcBef>
              <a:buSzPct val="100000"/>
              <a:buAutoNum type="arabicPeriod"/>
            </a:pPr>
            <a:r>
              <a:rPr lang="en" sz="1800"/>
              <a:t>Download Eclipse - </a:t>
            </a:r>
            <a:r>
              <a:rPr lang="en" sz="1800" u="sng">
                <a:hlinkClick r:id="rId7"/>
              </a:rPr>
              <a:t>http://www.eclipse.org/downloads/</a:t>
            </a:r>
            <a:r>
              <a:rPr lang="en" sz="1800"/>
              <a:t> </a:t>
            </a:r>
          </a:p>
          <a:p>
            <a:pPr marL="457200" lvl="0" indent="-342900" rtl="0">
              <a:spcBef>
                <a:spcPts val="0"/>
              </a:spcBef>
              <a:buSzPct val="100000"/>
              <a:buAutoNum type="arabicPeriod"/>
            </a:pPr>
            <a:r>
              <a:rPr lang="en" sz="1800"/>
              <a:t>Setup your environment - </a:t>
            </a:r>
            <a:r>
              <a:rPr lang="en" sz="1800" u="sng">
                <a:hlinkClick r:id="rId8"/>
              </a:rPr>
              <a:t>http://wiki.eclipse.org/ICE_Build_Instructions</a:t>
            </a:r>
            <a:r>
              <a:rPr lang="en" sz="1800"/>
              <a:t> </a:t>
            </a:r>
          </a:p>
          <a:p>
            <a:pPr marL="457200" lvl="0" indent="-342900" rtl="0">
              <a:spcBef>
                <a:spcPts val="0"/>
              </a:spcBef>
              <a:buSzPct val="100000"/>
              <a:buAutoNum type="arabicPeriod"/>
            </a:pPr>
            <a:r>
              <a:rPr lang="en" sz="1800"/>
              <a:t>Start playing with org.eclipse.ice.tablecomponenttester</a:t>
            </a:r>
          </a:p>
          <a:p>
            <a:pPr marL="457200" lvl="0" indent="-342900" rtl="0">
              <a:spcBef>
                <a:spcPts val="0"/>
              </a:spcBef>
              <a:buSzPct val="100000"/>
              <a:buAutoNum type="arabicPeriod"/>
            </a:pPr>
            <a:r>
              <a:rPr lang="en" sz="1800"/>
              <a:t>Email the list if you have questions!</a:t>
            </a:r>
          </a:p>
        </p:txBody>
      </p:sp>
      <p:sp>
        <p:nvSpPr>
          <p:cNvPr id="796" name="Shape 796"/>
          <p:cNvSpPr txBox="1"/>
          <p:nvPr/>
        </p:nvSpPr>
        <p:spPr>
          <a:xfrm>
            <a:off x="125400" y="3962400"/>
            <a:ext cx="7600499" cy="479399"/>
          </a:xfrm>
          <a:prstGeom prst="rect">
            <a:avLst/>
          </a:prstGeom>
          <a:noFill/>
          <a:ln>
            <a:noFill/>
          </a:ln>
        </p:spPr>
        <p:txBody>
          <a:bodyPr lIns="90000" tIns="46800" rIns="90000" bIns="46800" anchor="t" anchorCtr="0">
            <a:noAutofit/>
          </a:bodyPr>
          <a:lstStyle/>
          <a:p>
            <a:pPr marL="0" marR="0" lvl="0" indent="0" algn="l" rtl="0">
              <a:lnSpc>
                <a:spcPct val="85000"/>
              </a:lnSpc>
              <a:spcBef>
                <a:spcPts val="0"/>
              </a:spcBef>
              <a:spcAft>
                <a:spcPts val="0"/>
              </a:spcAft>
              <a:buClr>
                <a:srgbClr val="006C3A"/>
              </a:buClr>
              <a:buSzPct val="25000"/>
              <a:buFont typeface="Arial"/>
              <a:buNone/>
            </a:pPr>
            <a:r>
              <a:rPr lang="en" sz="3000" b="1">
                <a:solidFill>
                  <a:srgbClr val="006C3A"/>
                </a:solidFill>
              </a:rPr>
              <a:t>Getting Started with Development</a:t>
            </a:r>
          </a:p>
        </p:txBody>
      </p:sp>
      <p:sp>
        <p:nvSpPr>
          <p:cNvPr id="797" name="Shape 797"/>
          <p:cNvSpPr txBox="1"/>
          <p:nvPr/>
        </p:nvSpPr>
        <p:spPr>
          <a:xfrm>
            <a:off x="125399" y="1143000"/>
            <a:ext cx="8828099" cy="479399"/>
          </a:xfrm>
          <a:prstGeom prst="rect">
            <a:avLst/>
          </a:prstGeom>
          <a:noFill/>
          <a:ln>
            <a:noFill/>
          </a:ln>
        </p:spPr>
        <p:txBody>
          <a:bodyPr lIns="90000" tIns="46800" rIns="90000" bIns="46800" anchor="t" anchorCtr="0">
            <a:noAutofit/>
          </a:bodyPr>
          <a:lstStyle/>
          <a:p>
            <a:pPr marL="0" marR="0" lvl="0" indent="0" algn="ctr" rtl="0">
              <a:lnSpc>
                <a:spcPct val="85000"/>
              </a:lnSpc>
              <a:spcBef>
                <a:spcPts val="0"/>
              </a:spcBef>
              <a:spcAft>
                <a:spcPts val="0"/>
              </a:spcAft>
              <a:buClr>
                <a:srgbClr val="006C3A"/>
              </a:buClr>
              <a:buSzPct val="25000"/>
              <a:buFont typeface="Arial"/>
              <a:buNone/>
            </a:pPr>
            <a:r>
              <a:rPr lang="en" sz="3000" b="1"/>
              <a:t>https://wiki.eclipse.org/ICE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2"/>
        <p:cNvGrpSpPr/>
        <p:nvPr/>
      </p:nvGrpSpPr>
      <p:grpSpPr>
        <a:xfrm>
          <a:off x="0" y="0"/>
          <a:ext cx="0" cy="0"/>
          <a:chOff x="0" y="0"/>
          <a:chExt cx="0" cy="0"/>
        </a:xfrm>
      </p:grpSpPr>
      <p:sp>
        <p:nvSpPr>
          <p:cNvPr id="163" name="Shape 163"/>
          <p:cNvSpPr txBox="1"/>
          <p:nvPr/>
        </p:nvSpPr>
        <p:spPr>
          <a:xfrm>
            <a:off x="457200" y="2825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Grid Workflows</a:t>
            </a:r>
          </a:p>
        </p:txBody>
      </p:sp>
      <p:sp>
        <p:nvSpPr>
          <p:cNvPr id="164" name="Shape 164"/>
          <p:cNvSpPr txBox="1"/>
          <p:nvPr/>
        </p:nvSpPr>
        <p:spPr>
          <a:xfrm>
            <a:off x="551100" y="984675"/>
            <a:ext cx="8135700" cy="2014500"/>
          </a:xfrm>
          <a:prstGeom prst="rect">
            <a:avLst/>
          </a:prstGeom>
          <a:noFill/>
          <a:ln>
            <a:noFill/>
          </a:ln>
        </p:spPr>
        <p:txBody>
          <a:bodyPr lIns="91425" tIns="91425" rIns="91425" bIns="91425" anchor="t" anchorCtr="0">
            <a:noAutofit/>
          </a:bodyPr>
          <a:lstStyle/>
          <a:p>
            <a:pPr lvl="0" rtl="0">
              <a:spcBef>
                <a:spcPts val="0"/>
              </a:spcBef>
              <a:buNone/>
            </a:pPr>
            <a:r>
              <a:rPr lang="en" sz="2400"/>
              <a:t>Primarily uses large grid computers for high-throughput computing.</a:t>
            </a:r>
          </a:p>
          <a:p>
            <a:pPr marL="457200" lvl="0" indent="-381000" rtl="0">
              <a:spcBef>
                <a:spcPts val="0"/>
              </a:spcBef>
              <a:buSzPct val="100000"/>
              <a:buChar char="●"/>
            </a:pPr>
            <a:r>
              <a:rPr lang="en" sz="2400"/>
              <a:t>Most workflows focus on data processing</a:t>
            </a:r>
          </a:p>
          <a:p>
            <a:pPr marL="457200" lvl="0" indent="-381000" rtl="0">
              <a:spcBef>
                <a:spcPts val="0"/>
              </a:spcBef>
              <a:buSzPct val="100000"/>
              <a:buChar char="●"/>
            </a:pPr>
            <a:r>
              <a:rPr lang="en" sz="2400">
                <a:solidFill>
                  <a:schemeClr val="dk1"/>
                </a:solidFill>
              </a:rPr>
              <a:t>Multiple definitions of a workflow, all “CPU-oriented” and on processes</a:t>
            </a:r>
          </a:p>
          <a:p>
            <a:pPr lvl="0" rtl="0">
              <a:spcBef>
                <a:spcPts val="0"/>
              </a:spcBef>
              <a:buNone/>
            </a:pPr>
            <a:endParaRPr/>
          </a:p>
        </p:txBody>
      </p:sp>
      <p:pic>
        <p:nvPicPr>
          <p:cNvPr id="165" name="Shape 165"/>
          <p:cNvPicPr preferRelativeResize="0"/>
          <p:nvPr/>
        </p:nvPicPr>
        <p:blipFill>
          <a:blip r:embed="rId3">
            <a:alphaModFix/>
          </a:blip>
          <a:stretch>
            <a:fillRect/>
          </a:stretch>
        </p:blipFill>
        <p:spPr>
          <a:xfrm>
            <a:off x="5148001" y="2641275"/>
            <a:ext cx="3357224" cy="4051224"/>
          </a:xfrm>
          <a:prstGeom prst="rect">
            <a:avLst/>
          </a:prstGeom>
          <a:noFill/>
          <a:ln>
            <a:noFill/>
          </a:ln>
        </p:spPr>
      </p:pic>
      <p:sp>
        <p:nvSpPr>
          <p:cNvPr id="166" name="Shape 166"/>
          <p:cNvSpPr txBox="1"/>
          <p:nvPr/>
        </p:nvSpPr>
        <p:spPr>
          <a:xfrm>
            <a:off x="393925" y="3151450"/>
            <a:ext cx="4548000" cy="3411000"/>
          </a:xfrm>
          <a:prstGeom prst="rect">
            <a:avLst/>
          </a:prstGeom>
          <a:noFill/>
          <a:ln>
            <a:noFill/>
          </a:ln>
        </p:spPr>
        <p:txBody>
          <a:bodyPr lIns="91425" tIns="91425" rIns="91425" bIns="91425" anchor="t" anchorCtr="0">
            <a:noAutofit/>
          </a:bodyPr>
          <a:lstStyle/>
          <a:p>
            <a:pPr lvl="0">
              <a:spcBef>
                <a:spcPts val="0"/>
              </a:spcBef>
              <a:buNone/>
            </a:pPr>
            <a:r>
              <a:rPr lang="en" sz="2400"/>
              <a:t>Primary abstraction is to walk a Directed Acyclic Graph (DAG) to process a large number of input files.</a:t>
            </a:r>
          </a:p>
          <a:p>
            <a:pPr marL="457200" lvl="0" indent="-381000" rtl="0">
              <a:spcBef>
                <a:spcPts val="0"/>
              </a:spcBef>
              <a:buSzPct val="100000"/>
              <a:buChar char="●"/>
            </a:pPr>
            <a:r>
              <a:rPr lang="en" sz="2400"/>
              <a:t>Each node is a separate task</a:t>
            </a:r>
          </a:p>
          <a:p>
            <a:pPr marL="457200" lvl="0" indent="-381000" rtl="0">
              <a:spcBef>
                <a:spcPts val="0"/>
              </a:spcBef>
              <a:buSzPct val="100000"/>
              <a:buChar char="●"/>
            </a:pPr>
            <a:r>
              <a:rPr lang="en" sz="2400"/>
              <a:t>Highly optimizable</a:t>
            </a:r>
          </a:p>
          <a:p>
            <a:pPr marL="457200" lvl="0" indent="-381000" rtl="0">
              <a:spcBef>
                <a:spcPts val="0"/>
              </a:spcBef>
              <a:buSzPct val="100000"/>
              <a:buChar char="●"/>
            </a:pPr>
            <a:r>
              <a:rPr lang="en" sz="2400"/>
              <a:t>Typically short running</a:t>
            </a:r>
          </a:p>
          <a:p>
            <a:pPr marL="457200" lvl="0" indent="-381000">
              <a:spcBef>
                <a:spcPts val="0"/>
              </a:spcBef>
              <a:buSzPct val="100000"/>
              <a:buChar char="●"/>
            </a:pPr>
            <a:r>
              <a:rPr lang="en" sz="2400"/>
              <a:t>Typically “connected” to data acquisition (DAQ) hardware</a:t>
            </a:r>
          </a:p>
        </p:txBody>
      </p:sp>
      <p:sp>
        <p:nvSpPr>
          <p:cNvPr id="167" name="Shape 167"/>
          <p:cNvSpPr txBox="1"/>
          <p:nvPr/>
        </p:nvSpPr>
        <p:spPr>
          <a:xfrm>
            <a:off x="7260875" y="6553600"/>
            <a:ext cx="1745700" cy="205800"/>
          </a:xfrm>
          <a:prstGeom prst="rect">
            <a:avLst/>
          </a:prstGeom>
          <a:noFill/>
          <a:ln>
            <a:noFill/>
          </a:ln>
        </p:spPr>
        <p:txBody>
          <a:bodyPr lIns="91425" tIns="91425" rIns="91425" bIns="91425" anchor="t" anchorCtr="0">
            <a:noAutofit/>
          </a:bodyPr>
          <a:lstStyle/>
          <a:p>
            <a:pPr lvl="0">
              <a:spcBef>
                <a:spcPts val="0"/>
              </a:spcBef>
              <a:buNone/>
            </a:pPr>
            <a:r>
              <a:rPr lang="en"/>
              <a:t>pegasus.isi.edu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2"/>
        <p:cNvGrpSpPr/>
        <p:nvPr/>
      </p:nvGrpSpPr>
      <p:grpSpPr>
        <a:xfrm>
          <a:off x="0" y="0"/>
          <a:ext cx="0" cy="0"/>
          <a:chOff x="0" y="0"/>
          <a:chExt cx="0" cy="0"/>
        </a:xfrm>
      </p:grpSpPr>
      <p:sp>
        <p:nvSpPr>
          <p:cNvPr id="173" name="Shape 173"/>
          <p:cNvSpPr txBox="1"/>
          <p:nvPr/>
        </p:nvSpPr>
        <p:spPr>
          <a:xfrm>
            <a:off x="457200" y="2825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Modeling and Simulation Workflows</a:t>
            </a:r>
          </a:p>
        </p:txBody>
      </p:sp>
      <p:sp>
        <p:nvSpPr>
          <p:cNvPr id="174" name="Shape 174"/>
          <p:cNvSpPr txBox="1"/>
          <p:nvPr/>
        </p:nvSpPr>
        <p:spPr>
          <a:xfrm>
            <a:off x="504150" y="958200"/>
            <a:ext cx="5055600" cy="5308800"/>
          </a:xfrm>
          <a:prstGeom prst="rect">
            <a:avLst/>
          </a:prstGeom>
          <a:noFill/>
          <a:ln>
            <a:noFill/>
          </a:ln>
        </p:spPr>
        <p:txBody>
          <a:bodyPr lIns="91425" tIns="91425" rIns="91425" bIns="91425" anchor="t" anchorCtr="0">
            <a:noAutofit/>
          </a:bodyPr>
          <a:lstStyle/>
          <a:p>
            <a:pPr lvl="0">
              <a:spcBef>
                <a:spcPts val="0"/>
              </a:spcBef>
              <a:buNone/>
            </a:pPr>
            <a:r>
              <a:rPr lang="en" sz="2400"/>
              <a:t>Primarily uses individual resources (local machines to super computers) to simulate the physical world.</a:t>
            </a:r>
          </a:p>
          <a:p>
            <a:pPr marL="457200" lvl="0" indent="-381000" rtl="0">
              <a:spcBef>
                <a:spcPts val="0"/>
              </a:spcBef>
              <a:buSzPct val="100000"/>
              <a:buChar char="●"/>
            </a:pPr>
            <a:r>
              <a:rPr lang="en" sz="2400"/>
              <a:t>Supports executing simulation frameworks that do “the heavy lifting,” - e.g., solving PDEs</a:t>
            </a:r>
          </a:p>
          <a:p>
            <a:pPr marL="457200" lvl="0" indent="-381000" rtl="0">
              <a:spcBef>
                <a:spcPts val="0"/>
              </a:spcBef>
              <a:buSzPct val="100000"/>
              <a:buChar char="●"/>
            </a:pPr>
            <a:r>
              <a:rPr lang="en" sz="2400"/>
              <a:t>Focuses on human-in-loop activities such as problem solving, analysis, monitoring</a:t>
            </a:r>
          </a:p>
          <a:p>
            <a:pPr marL="457200" lvl="0" indent="-381000" rtl="0">
              <a:spcBef>
                <a:spcPts val="0"/>
              </a:spcBef>
              <a:buSzPct val="100000"/>
              <a:buChar char="●"/>
            </a:pPr>
            <a:r>
              <a:rPr lang="en" sz="2400"/>
              <a:t>May include an “uncertainty quantification loop”</a:t>
            </a:r>
          </a:p>
          <a:p>
            <a:pPr marL="457200" lvl="0" indent="-381000" rtl="0">
              <a:spcBef>
                <a:spcPts val="0"/>
              </a:spcBef>
              <a:buSzPct val="100000"/>
              <a:buChar char="●"/>
            </a:pPr>
            <a:r>
              <a:rPr lang="en" sz="2400"/>
              <a:t>Automates all but decision making</a:t>
            </a:r>
          </a:p>
        </p:txBody>
      </p:sp>
      <p:pic>
        <p:nvPicPr>
          <p:cNvPr id="175" name="Shape 175"/>
          <p:cNvPicPr preferRelativeResize="0"/>
          <p:nvPr/>
        </p:nvPicPr>
        <p:blipFill>
          <a:blip r:embed="rId3">
            <a:alphaModFix/>
          </a:blip>
          <a:stretch>
            <a:fillRect/>
          </a:stretch>
        </p:blipFill>
        <p:spPr>
          <a:xfrm>
            <a:off x="4977974" y="4534022"/>
            <a:ext cx="3933451" cy="1876325"/>
          </a:xfrm>
          <a:prstGeom prst="rect">
            <a:avLst/>
          </a:prstGeom>
          <a:noFill/>
          <a:ln>
            <a:noFill/>
          </a:ln>
        </p:spPr>
      </p:pic>
      <p:pic>
        <p:nvPicPr>
          <p:cNvPr id="176" name="Shape 176"/>
          <p:cNvPicPr preferRelativeResize="0"/>
          <p:nvPr/>
        </p:nvPicPr>
        <p:blipFill>
          <a:blip r:embed="rId4">
            <a:alphaModFix/>
          </a:blip>
          <a:stretch>
            <a:fillRect/>
          </a:stretch>
        </p:blipFill>
        <p:spPr>
          <a:xfrm>
            <a:off x="5631975" y="1732175"/>
            <a:ext cx="3279451" cy="2424671"/>
          </a:xfrm>
          <a:prstGeom prst="rect">
            <a:avLst/>
          </a:prstGeom>
          <a:noFill/>
          <a:ln>
            <a:noFill/>
          </a:ln>
        </p:spPr>
      </p:pic>
      <p:sp>
        <p:nvSpPr>
          <p:cNvPr id="177" name="Shape 177"/>
          <p:cNvSpPr txBox="1"/>
          <p:nvPr/>
        </p:nvSpPr>
        <p:spPr>
          <a:xfrm>
            <a:off x="7153450" y="1432475"/>
            <a:ext cx="1718700" cy="259800"/>
          </a:xfrm>
          <a:prstGeom prst="rect">
            <a:avLst/>
          </a:prstGeom>
          <a:noFill/>
          <a:ln>
            <a:noFill/>
          </a:ln>
        </p:spPr>
        <p:txBody>
          <a:bodyPr lIns="91425" tIns="91425" rIns="91425" bIns="91425" anchor="t" anchorCtr="0">
            <a:noAutofit/>
          </a:bodyPr>
          <a:lstStyle/>
          <a:p>
            <a:pPr lvl="0">
              <a:spcBef>
                <a:spcPts val="0"/>
              </a:spcBef>
              <a:buNone/>
            </a:pPr>
            <a:r>
              <a:rPr lang="en"/>
              <a:t>SAW - Clay 2015</a:t>
            </a:r>
          </a:p>
        </p:txBody>
      </p:sp>
      <p:sp>
        <p:nvSpPr>
          <p:cNvPr id="178" name="Shape 178"/>
          <p:cNvSpPr txBox="1"/>
          <p:nvPr/>
        </p:nvSpPr>
        <p:spPr>
          <a:xfrm>
            <a:off x="6965450" y="6410350"/>
            <a:ext cx="1946100" cy="259800"/>
          </a:xfrm>
          <a:prstGeom prst="rect">
            <a:avLst/>
          </a:prstGeom>
          <a:noFill/>
          <a:ln>
            <a:noFill/>
          </a:ln>
        </p:spPr>
        <p:txBody>
          <a:bodyPr lIns="91425" tIns="91425" rIns="91425" bIns="91425" anchor="t" anchorCtr="0">
            <a:noAutofit/>
          </a:bodyPr>
          <a:lstStyle/>
          <a:p>
            <a:pPr lvl="0" rtl="0">
              <a:spcBef>
                <a:spcPts val="0"/>
              </a:spcBef>
              <a:buNone/>
            </a:pPr>
            <a:r>
              <a:rPr lang="en"/>
              <a:t>CESM - Mai 2015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3"/>
        <p:cNvGrpSpPr/>
        <p:nvPr/>
      </p:nvGrpSpPr>
      <p:grpSpPr>
        <a:xfrm>
          <a:off x="0" y="0"/>
          <a:ext cx="0" cy="0"/>
          <a:chOff x="0" y="0"/>
          <a:chExt cx="0" cy="0"/>
        </a:xfrm>
      </p:grpSpPr>
      <p:sp>
        <p:nvSpPr>
          <p:cNvPr id="184" name="Shape 184"/>
          <p:cNvSpPr txBox="1"/>
          <p:nvPr/>
        </p:nvSpPr>
        <p:spPr>
          <a:xfrm>
            <a:off x="457200" y="282575"/>
            <a:ext cx="8229600" cy="554100"/>
          </a:xfrm>
          <a:prstGeom prst="rect">
            <a:avLst/>
          </a:prstGeom>
          <a:noFill/>
          <a:ln>
            <a:noFill/>
          </a:ln>
        </p:spPr>
        <p:txBody>
          <a:bodyPr lIns="90000" tIns="46800" rIns="90000" bIns="46800" anchor="t" anchorCtr="0">
            <a:noAutofit/>
          </a:bodyPr>
          <a:lstStyle/>
          <a:p>
            <a:pPr marL="0" marR="0" lvl="0" indent="0" algn="l" rtl="0">
              <a:lnSpc>
                <a:spcPct val="100000"/>
              </a:lnSpc>
              <a:spcBef>
                <a:spcPts val="0"/>
              </a:spcBef>
              <a:spcAft>
                <a:spcPts val="0"/>
              </a:spcAft>
              <a:buClr>
                <a:srgbClr val="006C3A"/>
              </a:buClr>
              <a:buSzPct val="25000"/>
              <a:buFont typeface="Arial"/>
              <a:buNone/>
            </a:pPr>
            <a:r>
              <a:rPr lang="en" sz="3000" b="1">
                <a:solidFill>
                  <a:srgbClr val="006C3A"/>
                </a:solidFill>
              </a:rPr>
              <a:t>Grid vs. M&amp;S Workflows</a:t>
            </a:r>
          </a:p>
        </p:txBody>
      </p:sp>
      <p:sp>
        <p:nvSpPr>
          <p:cNvPr id="185" name="Shape 185"/>
          <p:cNvSpPr txBox="1"/>
          <p:nvPr/>
        </p:nvSpPr>
        <p:spPr>
          <a:xfrm>
            <a:off x="504300" y="958200"/>
            <a:ext cx="8182500" cy="5326800"/>
          </a:xfrm>
          <a:prstGeom prst="rect">
            <a:avLst/>
          </a:prstGeom>
          <a:noFill/>
          <a:ln>
            <a:noFill/>
          </a:ln>
        </p:spPr>
        <p:txBody>
          <a:bodyPr lIns="91425" tIns="91425" rIns="91425" bIns="91425" anchor="t" anchorCtr="0">
            <a:noAutofit/>
          </a:bodyPr>
          <a:lstStyle/>
          <a:p>
            <a:pPr lvl="0">
              <a:spcBef>
                <a:spcPts val="0"/>
              </a:spcBef>
              <a:buNone/>
            </a:pPr>
            <a:r>
              <a:rPr lang="en" sz="2400"/>
              <a:t>There are some noticeable differences…</a:t>
            </a:r>
          </a:p>
          <a:p>
            <a:pPr lvl="0" rtl="0">
              <a:spcBef>
                <a:spcPts val="0"/>
              </a:spcBef>
              <a:buNone/>
            </a:pPr>
            <a:endParaRPr sz="2400"/>
          </a:p>
          <a:p>
            <a:pPr marL="457200" lvl="0" indent="-381000" rtl="0">
              <a:spcBef>
                <a:spcPts val="0"/>
              </a:spcBef>
              <a:buSzPct val="100000"/>
              <a:buChar char="●"/>
            </a:pPr>
            <a:r>
              <a:rPr lang="en" sz="2400"/>
              <a:t>Grid workflows are often fully automated - starting automatically in response to generated data. M&amp;S workflows involve people!</a:t>
            </a:r>
          </a:p>
          <a:p>
            <a:pPr lvl="0" rtl="0">
              <a:spcBef>
                <a:spcPts val="0"/>
              </a:spcBef>
              <a:buNone/>
            </a:pPr>
            <a:endParaRPr sz="2400"/>
          </a:p>
          <a:p>
            <a:pPr marL="457200" lvl="0" indent="-381000" rtl="0">
              <a:spcBef>
                <a:spcPts val="0"/>
              </a:spcBef>
              <a:buSzPct val="100000"/>
              <a:buChar char="●"/>
            </a:pPr>
            <a:r>
              <a:rPr lang="en" sz="2400"/>
              <a:t>M&amp;S workflows rarely connect to DAQ hardware</a:t>
            </a:r>
          </a:p>
          <a:p>
            <a:pPr lvl="0" rtl="0">
              <a:spcBef>
                <a:spcPts val="0"/>
              </a:spcBef>
              <a:buNone/>
            </a:pPr>
            <a:endParaRPr sz="2400"/>
          </a:p>
          <a:p>
            <a:pPr marL="457200" lvl="0" indent="-381000" rtl="0">
              <a:spcBef>
                <a:spcPts val="0"/>
              </a:spcBef>
              <a:buSzPct val="100000"/>
              <a:buChar char="●"/>
            </a:pPr>
            <a:r>
              <a:rPr lang="en" sz="2400"/>
              <a:t>M&amp;S workflows rarely explicitly expose a DAG (and don’t necessarily execute as such)</a:t>
            </a:r>
          </a:p>
          <a:p>
            <a:pPr lvl="0" rtl="0">
              <a:spcBef>
                <a:spcPts val="0"/>
              </a:spcBef>
              <a:buNone/>
            </a:pPr>
            <a:endParaRPr sz="2400"/>
          </a:p>
          <a:p>
            <a:pPr marL="457200" lvl="0" indent="-381000" rtl="0">
              <a:spcBef>
                <a:spcPts val="0"/>
              </a:spcBef>
              <a:buSzPct val="100000"/>
              <a:buChar char="●"/>
            </a:pPr>
            <a:r>
              <a:rPr lang="en" sz="2400">
                <a:solidFill>
                  <a:schemeClr val="dk1"/>
                </a:solidFill>
              </a:rPr>
              <a:t>Many small jobs (grid) linked together versus one or a few large jobs (M&amp;S)</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null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4121</TotalTime>
  <Words>2846</Words>
  <Application>Microsoft Macintosh PowerPoint</Application>
  <PresentationFormat>On-screen Show (4:3)</PresentationFormat>
  <Paragraphs>500</Paragraphs>
  <Slides>66</Slides>
  <Notes>66</Notes>
  <HiddenSlides>0</HiddenSlides>
  <MMClips>0</MMClips>
  <ScaleCrop>false</ScaleCrop>
  <HeadingPairs>
    <vt:vector size="6" baseType="variant">
      <vt:variant>
        <vt:lpstr>Fonts Used</vt:lpstr>
      </vt:variant>
      <vt:variant>
        <vt:i4>1</vt:i4>
      </vt:variant>
      <vt:variant>
        <vt:lpstr>Theme</vt:lpstr>
      </vt:variant>
      <vt:variant>
        <vt:i4>3</vt:i4>
      </vt:variant>
      <vt:variant>
        <vt:lpstr>Slide Titles</vt:lpstr>
      </vt:variant>
      <vt:variant>
        <vt:i4>66</vt:i4>
      </vt:variant>
    </vt:vector>
  </HeadingPairs>
  <TitlesOfParts>
    <vt:vector size="70" baseType="lpstr">
      <vt:lpstr>Ubuntu</vt:lpstr>
      <vt:lpstr>simple-light-2</vt:lpstr>
      <vt:lpstr>Custom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Shantenu Jha</cp:lastModifiedBy>
  <cp:revision>1</cp:revision>
  <dcterms:modified xsi:type="dcterms:W3CDTF">2017-02-20T19:54:33Z</dcterms:modified>
</cp:coreProperties>
</file>